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theme/themeOverride3.xml" ContentType="application/vnd.openxmlformats-officedocument.themeOverride+xml"/>
  <Override PartName="/ppt/drawings/drawing2.xml" ContentType="application/vnd.openxmlformats-officedocument.drawingml.chartshapes+xml"/>
  <Override PartName="/ppt/notesSlides/notesSlide7.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328" r:id="rId3"/>
    <p:sldId id="283" r:id="rId4"/>
    <p:sldId id="284" r:id="rId5"/>
    <p:sldId id="285" r:id="rId6"/>
    <p:sldId id="286" r:id="rId7"/>
    <p:sldId id="287" r:id="rId8"/>
    <p:sldId id="288" r:id="rId9"/>
    <p:sldId id="300" r:id="rId10"/>
    <p:sldId id="301" r:id="rId11"/>
    <p:sldId id="289" r:id="rId12"/>
    <p:sldId id="303" r:id="rId13"/>
    <p:sldId id="290" r:id="rId14"/>
    <p:sldId id="304" r:id="rId15"/>
    <p:sldId id="364" r:id="rId16"/>
    <p:sldId id="363" r:id="rId17"/>
    <p:sldId id="293" r:id="rId18"/>
    <p:sldId id="308" r:id="rId19"/>
    <p:sldId id="294" r:id="rId20"/>
    <p:sldId id="295" r:id="rId21"/>
    <p:sldId id="309" r:id="rId22"/>
    <p:sldId id="296" r:id="rId23"/>
    <p:sldId id="297" r:id="rId24"/>
    <p:sldId id="298" r:id="rId25"/>
    <p:sldId id="310" r:id="rId26"/>
    <p:sldId id="299" r:id="rId27"/>
    <p:sldId id="311" r:id="rId28"/>
    <p:sldId id="312" r:id="rId29"/>
    <p:sldId id="313" r:id="rId30"/>
    <p:sldId id="314" r:id="rId31"/>
    <p:sldId id="315" r:id="rId32"/>
    <p:sldId id="316" r:id="rId33"/>
    <p:sldId id="317" r:id="rId34"/>
    <p:sldId id="318" r:id="rId35"/>
    <p:sldId id="319" r:id="rId36"/>
    <p:sldId id="320" r:id="rId37"/>
    <p:sldId id="321" r:id="rId38"/>
    <p:sldId id="323" r:id="rId39"/>
    <p:sldId id="324" r:id="rId40"/>
    <p:sldId id="322" r:id="rId41"/>
    <p:sldId id="325" r:id="rId42"/>
    <p:sldId id="326" r:id="rId43"/>
    <p:sldId id="327" r:id="rId44"/>
    <p:sldId id="329" r:id="rId45"/>
    <p:sldId id="330" r:id="rId46"/>
    <p:sldId id="332" r:id="rId47"/>
    <p:sldId id="333" r:id="rId48"/>
    <p:sldId id="334" r:id="rId49"/>
    <p:sldId id="335" r:id="rId50"/>
    <p:sldId id="336" r:id="rId51"/>
    <p:sldId id="337" r:id="rId52"/>
    <p:sldId id="338" r:id="rId53"/>
    <p:sldId id="339" r:id="rId54"/>
    <p:sldId id="340" r:id="rId55"/>
    <p:sldId id="343" r:id="rId56"/>
    <p:sldId id="344" r:id="rId57"/>
    <p:sldId id="345" r:id="rId58"/>
    <p:sldId id="346" r:id="rId59"/>
    <p:sldId id="347" r:id="rId60"/>
    <p:sldId id="349" r:id="rId61"/>
    <p:sldId id="351" r:id="rId62"/>
    <p:sldId id="352" r:id="rId63"/>
    <p:sldId id="353" r:id="rId64"/>
    <p:sldId id="354" r:id="rId65"/>
    <p:sldId id="355" r:id="rId66"/>
    <p:sldId id="356" r:id="rId67"/>
    <p:sldId id="357" r:id="rId68"/>
    <p:sldId id="358" r:id="rId69"/>
    <p:sldId id="359" r:id="rId70"/>
    <p:sldId id="361" r:id="rId71"/>
    <p:sldId id="362" r:id="rId72"/>
  </p:sldIdLst>
  <p:sldSz cx="9144000" cy="6858000" type="screen4x3"/>
  <p:notesSz cx="6858000" cy="9144000"/>
  <p:defaultText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523"/>
    <a:srgbClr val="EDEDED"/>
    <a:srgbClr val="FFB952"/>
    <a:srgbClr val="B1B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72" d="100"/>
          <a:sy n="72" d="100"/>
        </p:scale>
        <p:origin x="-328" y="-136"/>
      </p:cViewPr>
      <p:guideLst>
        <p:guide orient="horz" pos="3865"/>
        <p:guide pos="49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local_hd:Users:lja001:Documents:CAS%20events:CAS%20nov%209%20charts.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local_hd:Users:lja001:Documents:research%202011:CAS%20events:CAS%20nov%209%20charts.xlsx" TargetMode="External"/></Relationships>
</file>

<file path=ppt/charts/_rels/chart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oleObject" Target="local_hd:Users:lja001:Documents:research%202011:adpositions:Figure%202%20data.xlsx" TargetMode="External"/><Relationship Id="rId5" Type="http://schemas.openxmlformats.org/officeDocument/2006/relationships/chartUserShapes" Target="../drawings/drawing2.xml"/><Relationship Id="rId1" Type="http://schemas.openxmlformats.org/officeDocument/2006/relationships/themeOverride" Target="../theme/themeOverride3.xml"/><Relationship Id="rId2" Type="http://schemas.openxmlformats.org/officeDocument/2006/relationships/image" Target="../media/image45.png"/></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local_hd:Users:lja001:Documents:research%202012:sami%20adposition%20article:distribution%20in%20news%20e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2400" dirty="0"/>
              <a:t>percent quantitative articles</a:t>
            </a:r>
          </a:p>
        </c:rich>
      </c:tx>
      <c:layout/>
      <c:overlay val="0"/>
    </c:title>
    <c:autoTitleDeleted val="0"/>
    <c:plotArea>
      <c:layout/>
      <c:barChart>
        <c:barDir val="col"/>
        <c:grouping val="clustered"/>
        <c:varyColors val="0"/>
        <c:ser>
          <c:idx val="0"/>
          <c:order val="0"/>
          <c:tx>
            <c:strRef>
              <c:f>Sheet1!$B$1</c:f>
              <c:strCache>
                <c:ptCount val="1"/>
                <c:pt idx="0">
                  <c:v>percent quantitative articles</c:v>
                </c:pt>
              </c:strCache>
            </c:strRef>
          </c:tx>
          <c:spPr>
            <a:solidFill>
              <a:schemeClr val="tx1">
                <a:lumMod val="50000"/>
                <a:lumOff val="50000"/>
              </a:schemeClr>
            </a:solidFill>
            <a:ln>
              <a:solidFill>
                <a:schemeClr val="tx1"/>
              </a:solidFill>
            </a:ln>
          </c:spPr>
          <c:invertIfNegative val="0"/>
          <c:cat>
            <c:numRef>
              <c:f>Sheet1!$A$2:$A$24</c:f>
              <c:numCache>
                <c:formatCode>General</c:formatCode>
                <c:ptCount val="23"/>
                <c:pt idx="0">
                  <c:v>1990.0</c:v>
                </c:pt>
                <c:pt idx="1">
                  <c:v>1991.0</c:v>
                </c:pt>
                <c:pt idx="2">
                  <c:v>1992.0</c:v>
                </c:pt>
                <c:pt idx="3">
                  <c:v>1993.0</c:v>
                </c:pt>
                <c:pt idx="4">
                  <c:v>1994.0</c:v>
                </c:pt>
                <c:pt idx="5">
                  <c:v>1995.0</c:v>
                </c:pt>
                <c:pt idx="6">
                  <c:v>1996.0</c:v>
                </c:pt>
                <c:pt idx="7">
                  <c:v>1997.0</c:v>
                </c:pt>
                <c:pt idx="8">
                  <c:v>1998.0</c:v>
                </c:pt>
                <c:pt idx="9">
                  <c:v>1999.0</c:v>
                </c:pt>
                <c:pt idx="10">
                  <c:v>2000.0</c:v>
                </c:pt>
                <c:pt idx="11">
                  <c:v>2001.0</c:v>
                </c:pt>
                <c:pt idx="12">
                  <c:v>2002.0</c:v>
                </c:pt>
                <c:pt idx="13">
                  <c:v>2003.0</c:v>
                </c:pt>
                <c:pt idx="14">
                  <c:v>2004.0</c:v>
                </c:pt>
                <c:pt idx="15">
                  <c:v>2005.0</c:v>
                </c:pt>
                <c:pt idx="16">
                  <c:v>2006.0</c:v>
                </c:pt>
                <c:pt idx="17">
                  <c:v>2007.0</c:v>
                </c:pt>
                <c:pt idx="18">
                  <c:v>2008.0</c:v>
                </c:pt>
                <c:pt idx="19">
                  <c:v>2009.0</c:v>
                </c:pt>
                <c:pt idx="20">
                  <c:v>2010.0</c:v>
                </c:pt>
                <c:pt idx="21">
                  <c:v>2011.0</c:v>
                </c:pt>
                <c:pt idx="22">
                  <c:v>2012.0</c:v>
                </c:pt>
              </c:numCache>
            </c:numRef>
          </c:cat>
          <c:val>
            <c:numRef>
              <c:f>Sheet1!$B$2:$B$24</c:f>
              <c:numCache>
                <c:formatCode>0%</c:formatCode>
                <c:ptCount val="23"/>
                <c:pt idx="0">
                  <c:v>0.23</c:v>
                </c:pt>
                <c:pt idx="1">
                  <c:v>0.33</c:v>
                </c:pt>
                <c:pt idx="2">
                  <c:v>0.22</c:v>
                </c:pt>
                <c:pt idx="3">
                  <c:v>0.14</c:v>
                </c:pt>
                <c:pt idx="4">
                  <c:v>0.08</c:v>
                </c:pt>
                <c:pt idx="5">
                  <c:v>0.18</c:v>
                </c:pt>
                <c:pt idx="6">
                  <c:v>0.33</c:v>
                </c:pt>
                <c:pt idx="7">
                  <c:v>0.27</c:v>
                </c:pt>
                <c:pt idx="8">
                  <c:v>0.4</c:v>
                </c:pt>
                <c:pt idx="9">
                  <c:v>0.38</c:v>
                </c:pt>
                <c:pt idx="10">
                  <c:v>0.36</c:v>
                </c:pt>
                <c:pt idx="11">
                  <c:v>0.38</c:v>
                </c:pt>
                <c:pt idx="12">
                  <c:v>0.09</c:v>
                </c:pt>
                <c:pt idx="13">
                  <c:v>0.27</c:v>
                </c:pt>
                <c:pt idx="14">
                  <c:v>0.29</c:v>
                </c:pt>
                <c:pt idx="15">
                  <c:v>0.53</c:v>
                </c:pt>
                <c:pt idx="16">
                  <c:v>0.43</c:v>
                </c:pt>
                <c:pt idx="17">
                  <c:v>0.24</c:v>
                </c:pt>
                <c:pt idx="18">
                  <c:v>0.67</c:v>
                </c:pt>
                <c:pt idx="19">
                  <c:v>0.55</c:v>
                </c:pt>
                <c:pt idx="20">
                  <c:v>0.81</c:v>
                </c:pt>
                <c:pt idx="21">
                  <c:v>0.7</c:v>
                </c:pt>
                <c:pt idx="22">
                  <c:v>0.75</c:v>
                </c:pt>
              </c:numCache>
            </c:numRef>
          </c:val>
        </c:ser>
        <c:dLbls>
          <c:showLegendKey val="0"/>
          <c:showVal val="0"/>
          <c:showCatName val="0"/>
          <c:showSerName val="0"/>
          <c:showPercent val="0"/>
          <c:showBubbleSize val="0"/>
        </c:dLbls>
        <c:gapWidth val="150"/>
        <c:axId val="2093850824"/>
        <c:axId val="2093860616"/>
      </c:barChart>
      <c:catAx>
        <c:axId val="2093850824"/>
        <c:scaling>
          <c:orientation val="minMax"/>
        </c:scaling>
        <c:delete val="0"/>
        <c:axPos val="b"/>
        <c:numFmt formatCode="General" sourceLinked="1"/>
        <c:majorTickMark val="out"/>
        <c:minorTickMark val="none"/>
        <c:tickLblPos val="nextTo"/>
        <c:crossAx val="2093860616"/>
        <c:crosses val="autoZero"/>
        <c:auto val="1"/>
        <c:lblAlgn val="ctr"/>
        <c:lblOffset val="100"/>
        <c:noMultiLvlLbl val="0"/>
      </c:catAx>
      <c:valAx>
        <c:axId val="2093860616"/>
        <c:scaling>
          <c:orientation val="minMax"/>
        </c:scaling>
        <c:delete val="0"/>
        <c:axPos val="l"/>
        <c:majorGridlines/>
        <c:numFmt formatCode="0%" sourceLinked="1"/>
        <c:majorTickMark val="out"/>
        <c:minorTickMark val="none"/>
        <c:tickLblPos val="nextTo"/>
        <c:crossAx val="2093850824"/>
        <c:crosses val="autoZero"/>
        <c:crossBetween val="between"/>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rgbClr val="15718F"/>
            </a:solidFill>
            <a:ln>
              <a:solidFill>
                <a:srgbClr val="15718F"/>
              </a:solidFill>
            </a:ln>
          </c:spPr>
          <c:invertIfNegative val="0"/>
          <c:cat>
            <c:strRef>
              <c:f>Sheet1!$A$2:$A$6</c:f>
              <c:strCache>
                <c:ptCount val="5"/>
                <c:pt idx="0">
                  <c:v>eat</c:v>
                </c:pt>
                <c:pt idx="1">
                  <c:v>eats</c:v>
                </c:pt>
                <c:pt idx="2">
                  <c:v>eating</c:v>
                </c:pt>
                <c:pt idx="3">
                  <c:v>eaten</c:v>
                </c:pt>
                <c:pt idx="4">
                  <c:v>ate</c:v>
                </c:pt>
              </c:strCache>
            </c:strRef>
          </c:cat>
          <c:val>
            <c:numRef>
              <c:f>Sheet1!$B$2:$B$6</c:f>
              <c:numCache>
                <c:formatCode>0.00%</c:formatCode>
                <c:ptCount val="5"/>
                <c:pt idx="0">
                  <c:v>0.4327</c:v>
                </c:pt>
                <c:pt idx="1">
                  <c:v>0.0699</c:v>
                </c:pt>
                <c:pt idx="2">
                  <c:v>0.297</c:v>
                </c:pt>
                <c:pt idx="3">
                  <c:v>0.0513</c:v>
                </c:pt>
                <c:pt idx="4">
                  <c:v>0.1491</c:v>
                </c:pt>
              </c:numCache>
            </c:numRef>
          </c:val>
        </c:ser>
        <c:dLbls>
          <c:showLegendKey val="0"/>
          <c:showVal val="0"/>
          <c:showCatName val="0"/>
          <c:showSerName val="0"/>
          <c:showPercent val="0"/>
          <c:showBubbleSize val="0"/>
        </c:dLbls>
        <c:gapWidth val="150"/>
        <c:axId val="2095940920"/>
        <c:axId val="2095943960"/>
      </c:barChart>
      <c:catAx>
        <c:axId val="2095940920"/>
        <c:scaling>
          <c:orientation val="minMax"/>
        </c:scaling>
        <c:delete val="0"/>
        <c:axPos val="b"/>
        <c:majorTickMark val="out"/>
        <c:minorTickMark val="none"/>
        <c:tickLblPos val="nextTo"/>
        <c:txPr>
          <a:bodyPr/>
          <a:lstStyle/>
          <a:p>
            <a:pPr>
              <a:defRPr i="1"/>
            </a:pPr>
            <a:endParaRPr lang="en-US"/>
          </a:p>
        </c:txPr>
        <c:crossAx val="2095943960"/>
        <c:crosses val="autoZero"/>
        <c:auto val="1"/>
        <c:lblAlgn val="ctr"/>
        <c:lblOffset val="100"/>
        <c:noMultiLvlLbl val="0"/>
      </c:catAx>
      <c:valAx>
        <c:axId val="2095943960"/>
        <c:scaling>
          <c:orientation val="minMax"/>
        </c:scaling>
        <c:delete val="0"/>
        <c:axPos val="l"/>
        <c:majorGridlines/>
        <c:numFmt formatCode="0%" sourceLinked="0"/>
        <c:majorTickMark val="out"/>
        <c:minorTickMark val="none"/>
        <c:tickLblPos val="nextTo"/>
        <c:crossAx val="2095940920"/>
        <c:crosses val="autoZero"/>
        <c:crossBetween val="between"/>
      </c:valAx>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Russian!$A$2</c:f>
              <c:strCache>
                <c:ptCount val="1"/>
                <c:pt idx="0">
                  <c:v>Imperfective</c:v>
                </c:pt>
              </c:strCache>
            </c:strRef>
          </c:tx>
          <c:spPr>
            <a:solidFill>
              <a:srgbClr val="15718F"/>
            </a:solidFill>
            <a:ln>
              <a:solidFill>
                <a:srgbClr val="15718F"/>
              </a:solidFill>
            </a:ln>
          </c:spPr>
          <c:invertIfNegative val="0"/>
          <c:cat>
            <c:strRef>
              <c:f>Russian!$B$1:$E$1</c:f>
              <c:strCache>
                <c:ptCount val="4"/>
                <c:pt idx="0">
                  <c:v>Nonpast</c:v>
                </c:pt>
                <c:pt idx="1">
                  <c:v>Past</c:v>
                </c:pt>
                <c:pt idx="2">
                  <c:v>Infinitive</c:v>
                </c:pt>
                <c:pt idx="3">
                  <c:v>Imperative</c:v>
                </c:pt>
              </c:strCache>
            </c:strRef>
          </c:cat>
          <c:val>
            <c:numRef>
              <c:f>Russian!$B$2:$E$2</c:f>
              <c:numCache>
                <c:formatCode>0.00%</c:formatCode>
                <c:ptCount val="4"/>
                <c:pt idx="0">
                  <c:v>0.474</c:v>
                </c:pt>
                <c:pt idx="1">
                  <c:v>0.326</c:v>
                </c:pt>
                <c:pt idx="2">
                  <c:v>0.172</c:v>
                </c:pt>
                <c:pt idx="3">
                  <c:v>0.027</c:v>
                </c:pt>
              </c:numCache>
            </c:numRef>
          </c:val>
        </c:ser>
        <c:ser>
          <c:idx val="1"/>
          <c:order val="1"/>
          <c:tx>
            <c:strRef>
              <c:f>Russian!$A$3</c:f>
              <c:strCache>
                <c:ptCount val="1"/>
                <c:pt idx="0">
                  <c:v>Perfective</c:v>
                </c:pt>
              </c:strCache>
            </c:strRef>
          </c:tx>
          <c:spPr>
            <a:solidFill>
              <a:srgbClr val="00617F">
                <a:lumMod val="60000"/>
                <a:lumOff val="40000"/>
              </a:srgbClr>
            </a:solidFill>
            <a:ln>
              <a:solidFill>
                <a:srgbClr val="00617F">
                  <a:lumMod val="60000"/>
                  <a:lumOff val="40000"/>
                </a:srgbClr>
              </a:solidFill>
            </a:ln>
          </c:spPr>
          <c:invertIfNegative val="0"/>
          <c:cat>
            <c:strRef>
              <c:f>Russian!$B$1:$E$1</c:f>
              <c:strCache>
                <c:ptCount val="4"/>
                <c:pt idx="0">
                  <c:v>Nonpast</c:v>
                </c:pt>
                <c:pt idx="1">
                  <c:v>Past</c:v>
                </c:pt>
                <c:pt idx="2">
                  <c:v>Infinitive</c:v>
                </c:pt>
                <c:pt idx="3">
                  <c:v>Imperative</c:v>
                </c:pt>
              </c:strCache>
            </c:strRef>
          </c:cat>
          <c:val>
            <c:numRef>
              <c:f>Russian!$B$3:$E$3</c:f>
              <c:numCache>
                <c:formatCode>0.00%</c:formatCode>
                <c:ptCount val="4"/>
                <c:pt idx="0">
                  <c:v>0.119</c:v>
                </c:pt>
                <c:pt idx="1">
                  <c:v>0.627</c:v>
                </c:pt>
                <c:pt idx="2">
                  <c:v>0.219</c:v>
                </c:pt>
                <c:pt idx="3">
                  <c:v>0.035</c:v>
                </c:pt>
              </c:numCache>
            </c:numRef>
          </c:val>
        </c:ser>
        <c:dLbls>
          <c:showLegendKey val="0"/>
          <c:showVal val="0"/>
          <c:showCatName val="0"/>
          <c:showSerName val="0"/>
          <c:showPercent val="0"/>
          <c:showBubbleSize val="0"/>
        </c:dLbls>
        <c:gapWidth val="150"/>
        <c:axId val="2094937992"/>
        <c:axId val="2094464712"/>
      </c:barChart>
      <c:catAx>
        <c:axId val="2094937992"/>
        <c:scaling>
          <c:orientation val="minMax"/>
        </c:scaling>
        <c:delete val="0"/>
        <c:axPos val="b"/>
        <c:majorTickMark val="out"/>
        <c:minorTickMark val="none"/>
        <c:tickLblPos val="nextTo"/>
        <c:crossAx val="2094464712"/>
        <c:crosses val="autoZero"/>
        <c:auto val="1"/>
        <c:lblAlgn val="ctr"/>
        <c:lblOffset val="100"/>
        <c:noMultiLvlLbl val="0"/>
      </c:catAx>
      <c:valAx>
        <c:axId val="2094464712"/>
        <c:scaling>
          <c:orientation val="minMax"/>
        </c:scaling>
        <c:delete val="0"/>
        <c:axPos val="l"/>
        <c:majorGridlines/>
        <c:numFmt formatCode="0%" sourceLinked="0"/>
        <c:majorTickMark val="out"/>
        <c:minorTickMark val="none"/>
        <c:tickLblPos val="nextTo"/>
        <c:crossAx val="2094937992"/>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IMPACT</c:v>
                </c:pt>
              </c:strCache>
            </c:strRef>
          </c:tx>
          <c:spPr>
            <a:solidFill>
              <a:srgbClr val="566C11"/>
            </a:solidFill>
            <a:ln>
              <a:solidFill>
                <a:schemeClr val="tx1"/>
              </a:solidFill>
            </a:ln>
          </c:spPr>
          <c:invertIfNegative val="0"/>
          <c:dLbls>
            <c:txPr>
              <a:bodyPr/>
              <a:lstStyle/>
              <a:p>
                <a:pPr>
                  <a:defRPr sz="1600"/>
                </a:pPr>
                <a:endParaRPr lang="en-US"/>
              </a:p>
            </c:txPr>
            <c:showLegendKey val="0"/>
            <c:showVal val="1"/>
            <c:showCatName val="0"/>
            <c:showSerName val="0"/>
            <c:showPercent val="0"/>
            <c:showBubbleSize val="0"/>
            <c:showLeaderLines val="0"/>
          </c:dLbls>
          <c:cat>
            <c:strRef>
              <c:f>Sheet1!$A$2:$A$6</c:f>
              <c:strCache>
                <c:ptCount val="5"/>
                <c:pt idx="0">
                  <c:v>po</c:v>
                </c:pt>
                <c:pt idx="1">
                  <c:v>s</c:v>
                </c:pt>
                <c:pt idx="2">
                  <c:v>na</c:v>
                </c:pt>
                <c:pt idx="3">
                  <c:v>za</c:v>
                </c:pt>
                <c:pt idx="4">
                  <c:v>pro</c:v>
                </c:pt>
              </c:strCache>
            </c:strRef>
          </c:cat>
          <c:val>
            <c:numRef>
              <c:f>Sheet1!$B$2:$B$6</c:f>
              <c:numCache>
                <c:formatCode>0%</c:formatCode>
                <c:ptCount val="5"/>
                <c:pt idx="0">
                  <c:v>0.09</c:v>
                </c:pt>
                <c:pt idx="1">
                  <c:v>0.35</c:v>
                </c:pt>
                <c:pt idx="2">
                  <c:v>0.53</c:v>
                </c:pt>
                <c:pt idx="3">
                  <c:v>0.66</c:v>
                </c:pt>
                <c:pt idx="4">
                  <c:v>0.15</c:v>
                </c:pt>
              </c:numCache>
            </c:numRef>
          </c:val>
        </c:ser>
        <c:ser>
          <c:idx val="1"/>
          <c:order val="1"/>
          <c:tx>
            <c:strRef>
              <c:f>Sheet1!$C$1</c:f>
              <c:strCache>
                <c:ptCount val="1"/>
                <c:pt idx="0">
                  <c:v>CHANGEST</c:v>
                </c:pt>
              </c:strCache>
            </c:strRef>
          </c:tx>
          <c:spPr>
            <a:solidFill>
              <a:srgbClr val="AFBD22"/>
            </a:solidFill>
            <a:ln>
              <a:solidFill>
                <a:schemeClr val="tx1"/>
              </a:solidFill>
            </a:ln>
          </c:spPr>
          <c:invertIfNegative val="0"/>
          <c:dLbls>
            <c:txPr>
              <a:bodyPr/>
              <a:lstStyle/>
              <a:p>
                <a:pPr>
                  <a:defRPr sz="1600"/>
                </a:pPr>
                <a:endParaRPr lang="en-US"/>
              </a:p>
            </c:txPr>
            <c:showLegendKey val="0"/>
            <c:showVal val="1"/>
            <c:showCatName val="0"/>
            <c:showSerName val="0"/>
            <c:showPercent val="0"/>
            <c:showBubbleSize val="0"/>
            <c:showLeaderLines val="0"/>
          </c:dLbls>
          <c:cat>
            <c:strRef>
              <c:f>Sheet1!$A$2:$A$6</c:f>
              <c:strCache>
                <c:ptCount val="5"/>
                <c:pt idx="0">
                  <c:v>po</c:v>
                </c:pt>
                <c:pt idx="1">
                  <c:v>s</c:v>
                </c:pt>
                <c:pt idx="2">
                  <c:v>na</c:v>
                </c:pt>
                <c:pt idx="3">
                  <c:v>za</c:v>
                </c:pt>
                <c:pt idx="4">
                  <c:v>pro</c:v>
                </c:pt>
              </c:strCache>
            </c:strRef>
          </c:cat>
          <c:val>
            <c:numRef>
              <c:f>Sheet1!$C$2:$C$6</c:f>
              <c:numCache>
                <c:formatCode>0%</c:formatCode>
                <c:ptCount val="5"/>
                <c:pt idx="0">
                  <c:v>0.51</c:v>
                </c:pt>
                <c:pt idx="1">
                  <c:v>0.17</c:v>
                </c:pt>
                <c:pt idx="2">
                  <c:v>0.05</c:v>
                </c:pt>
                <c:pt idx="3">
                  <c:v>0.31</c:v>
                </c:pt>
                <c:pt idx="4">
                  <c:v>0.06</c:v>
                </c:pt>
              </c:numCache>
            </c:numRef>
          </c:val>
        </c:ser>
        <c:ser>
          <c:idx val="2"/>
          <c:order val="2"/>
          <c:tx>
            <c:strRef>
              <c:f>Sheet1!$D$1</c:f>
              <c:strCache>
                <c:ptCount val="1"/>
                <c:pt idx="0">
                  <c:v>BEHAV</c:v>
                </c:pt>
              </c:strCache>
            </c:strRef>
          </c:tx>
          <c:spPr>
            <a:blipFill rotWithShape="1">
              <a:blip xmlns:r="http://schemas.openxmlformats.org/officeDocument/2006/relationships" r:embed="rId2"/>
              <a:tile tx="0" ty="0" sx="100000" sy="100000" flip="none" algn="tl"/>
            </a:blipFill>
            <a:ln>
              <a:solidFill>
                <a:schemeClr val="tx1"/>
              </a:solidFill>
            </a:ln>
          </c:spPr>
          <c:invertIfNegative val="0"/>
          <c:dLbls>
            <c:txPr>
              <a:bodyPr/>
              <a:lstStyle/>
              <a:p>
                <a:pPr>
                  <a:defRPr sz="1600"/>
                </a:pPr>
                <a:endParaRPr lang="en-US"/>
              </a:p>
            </c:txPr>
            <c:showLegendKey val="0"/>
            <c:showVal val="1"/>
            <c:showCatName val="0"/>
            <c:showSerName val="0"/>
            <c:showPercent val="0"/>
            <c:showBubbleSize val="0"/>
            <c:showLeaderLines val="0"/>
          </c:dLbls>
          <c:cat>
            <c:strRef>
              <c:f>Sheet1!$A$2:$A$6</c:f>
              <c:strCache>
                <c:ptCount val="5"/>
                <c:pt idx="0">
                  <c:v>po</c:v>
                </c:pt>
                <c:pt idx="1">
                  <c:v>s</c:v>
                </c:pt>
                <c:pt idx="2">
                  <c:v>na</c:v>
                </c:pt>
                <c:pt idx="3">
                  <c:v>za</c:v>
                </c:pt>
                <c:pt idx="4">
                  <c:v>pro</c:v>
                </c:pt>
              </c:strCache>
            </c:strRef>
          </c:cat>
          <c:val>
            <c:numRef>
              <c:f>Sheet1!$D$2:$D$6</c:f>
              <c:numCache>
                <c:formatCode>0%</c:formatCode>
                <c:ptCount val="5"/>
                <c:pt idx="0">
                  <c:v>0.08</c:v>
                </c:pt>
                <c:pt idx="1">
                  <c:v>0.35</c:v>
                </c:pt>
                <c:pt idx="2">
                  <c:v>0.29</c:v>
                </c:pt>
                <c:pt idx="3">
                  <c:v>0.01</c:v>
                </c:pt>
                <c:pt idx="4">
                  <c:v>0.0</c:v>
                </c:pt>
              </c:numCache>
            </c:numRef>
          </c:val>
        </c:ser>
        <c:ser>
          <c:idx val="3"/>
          <c:order val="3"/>
          <c:tx>
            <c:strRef>
              <c:f>Sheet1!$E$1</c:f>
              <c:strCache>
                <c:ptCount val="1"/>
                <c:pt idx="0">
                  <c:v>S&amp;S</c:v>
                </c:pt>
              </c:strCache>
            </c:strRef>
          </c:tx>
          <c:spPr>
            <a:blipFill rotWithShape="1">
              <a:blip xmlns:r="http://schemas.openxmlformats.org/officeDocument/2006/relationships" r:embed="rId3"/>
              <a:tile tx="0" ty="0" sx="100000" sy="100000" flip="none" algn="tl"/>
            </a:blipFill>
            <a:ln>
              <a:solidFill>
                <a:schemeClr val="tx1"/>
              </a:solidFill>
            </a:ln>
          </c:spPr>
          <c:invertIfNegative val="0"/>
          <c:dLbls>
            <c:txPr>
              <a:bodyPr/>
              <a:lstStyle/>
              <a:p>
                <a:pPr>
                  <a:defRPr sz="1600"/>
                </a:pPr>
                <a:endParaRPr lang="en-US"/>
              </a:p>
            </c:txPr>
            <c:showLegendKey val="0"/>
            <c:showVal val="1"/>
            <c:showCatName val="0"/>
            <c:showSerName val="0"/>
            <c:showPercent val="0"/>
            <c:showBubbleSize val="0"/>
            <c:showLeaderLines val="0"/>
          </c:dLbls>
          <c:cat>
            <c:strRef>
              <c:f>Sheet1!$A$2:$A$6</c:f>
              <c:strCache>
                <c:ptCount val="5"/>
                <c:pt idx="0">
                  <c:v>po</c:v>
                </c:pt>
                <c:pt idx="1">
                  <c:v>s</c:v>
                </c:pt>
                <c:pt idx="2">
                  <c:v>na</c:v>
                </c:pt>
                <c:pt idx="3">
                  <c:v>za</c:v>
                </c:pt>
                <c:pt idx="4">
                  <c:v>pro</c:v>
                </c:pt>
              </c:strCache>
            </c:strRef>
          </c:cat>
          <c:val>
            <c:numRef>
              <c:f>Sheet1!$E$2:$E$6</c:f>
              <c:numCache>
                <c:formatCode>0%</c:formatCode>
                <c:ptCount val="5"/>
                <c:pt idx="0">
                  <c:v>0.31</c:v>
                </c:pt>
                <c:pt idx="1">
                  <c:v>0.14</c:v>
                </c:pt>
                <c:pt idx="2">
                  <c:v>0.14</c:v>
                </c:pt>
                <c:pt idx="3">
                  <c:v>0.01</c:v>
                </c:pt>
                <c:pt idx="4">
                  <c:v>0.78</c:v>
                </c:pt>
              </c:numCache>
            </c:numRef>
          </c:val>
        </c:ser>
        <c:dLbls>
          <c:showLegendKey val="0"/>
          <c:showVal val="1"/>
          <c:showCatName val="0"/>
          <c:showSerName val="0"/>
          <c:showPercent val="0"/>
          <c:showBubbleSize val="0"/>
        </c:dLbls>
        <c:gapWidth val="150"/>
        <c:overlap val="-25"/>
        <c:axId val="2107235512"/>
        <c:axId val="2107238680"/>
      </c:barChart>
      <c:catAx>
        <c:axId val="2107235512"/>
        <c:scaling>
          <c:orientation val="minMax"/>
        </c:scaling>
        <c:delete val="0"/>
        <c:axPos val="b"/>
        <c:majorTickMark val="none"/>
        <c:minorTickMark val="none"/>
        <c:tickLblPos val="nextTo"/>
        <c:txPr>
          <a:bodyPr/>
          <a:lstStyle/>
          <a:p>
            <a:pPr>
              <a:defRPr sz="2400"/>
            </a:pPr>
            <a:endParaRPr lang="en-US"/>
          </a:p>
        </c:txPr>
        <c:crossAx val="2107238680"/>
        <c:crosses val="autoZero"/>
        <c:auto val="1"/>
        <c:lblAlgn val="ctr"/>
        <c:lblOffset val="100"/>
        <c:noMultiLvlLbl val="0"/>
      </c:catAx>
      <c:valAx>
        <c:axId val="2107238680"/>
        <c:scaling>
          <c:orientation val="minMax"/>
        </c:scaling>
        <c:delete val="1"/>
        <c:axPos val="l"/>
        <c:numFmt formatCode="0%" sourceLinked="1"/>
        <c:majorTickMark val="none"/>
        <c:minorTickMark val="none"/>
        <c:tickLblPos val="nextTo"/>
        <c:crossAx val="2107235512"/>
        <c:crosses val="autoZero"/>
        <c:crossBetween val="between"/>
      </c:valAx>
      <c:spPr>
        <a:solidFill>
          <a:schemeClr val="bg1"/>
        </a:solidFill>
      </c:spPr>
    </c:plotArea>
    <c:legend>
      <c:legendPos val="t"/>
      <c:layout/>
      <c:overlay val="0"/>
      <c:txPr>
        <a:bodyPr/>
        <a:lstStyle/>
        <a:p>
          <a:pPr>
            <a:defRPr sz="2000"/>
          </a:pPr>
          <a:endParaRPr lang="en-US"/>
        </a:p>
      </c:txPr>
    </c:legend>
    <c:plotVisOnly val="1"/>
    <c:dispBlanksAs val="gap"/>
    <c:showDLblsOverMax val="0"/>
  </c:chart>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'fict+news geo'!$B$1</c:f>
              <c:strCache>
                <c:ptCount val="1"/>
                <c:pt idx="0">
                  <c:v>% PR</c:v>
                </c:pt>
              </c:strCache>
            </c:strRef>
          </c:tx>
          <c:spPr>
            <a:solidFill>
              <a:srgbClr val="AFBD22"/>
            </a:solidFill>
            <a:ln>
              <a:solidFill>
                <a:srgbClr val="AFBD22"/>
              </a:solidFill>
            </a:ln>
          </c:spPr>
          <c:invertIfNegative val="0"/>
          <c:cat>
            <c:strRef>
              <c:f>'fict+news geo'!$A$2:$A$6</c:f>
              <c:strCache>
                <c:ptCount val="5"/>
                <c:pt idx="0">
                  <c:v>S. Troms</c:v>
                </c:pt>
                <c:pt idx="1">
                  <c:v>Kautokeino</c:v>
                </c:pt>
                <c:pt idx="2">
                  <c:v>Tana</c:v>
                </c:pt>
                <c:pt idx="3">
                  <c:v>NT</c:v>
                </c:pt>
                <c:pt idx="4">
                  <c:v>Newspapers</c:v>
                </c:pt>
              </c:strCache>
            </c:strRef>
          </c:cat>
          <c:val>
            <c:numRef>
              <c:f>'fict+news geo'!$B$2:$B$6</c:f>
              <c:numCache>
                <c:formatCode>0.00%</c:formatCode>
                <c:ptCount val="5"/>
                <c:pt idx="0">
                  <c:v>0.683</c:v>
                </c:pt>
                <c:pt idx="1">
                  <c:v>0.403</c:v>
                </c:pt>
                <c:pt idx="2">
                  <c:v>0.131</c:v>
                </c:pt>
                <c:pt idx="3">
                  <c:v>0.336</c:v>
                </c:pt>
                <c:pt idx="4">
                  <c:v>0.644</c:v>
                </c:pt>
              </c:numCache>
            </c:numRef>
          </c:val>
        </c:ser>
        <c:ser>
          <c:idx val="1"/>
          <c:order val="1"/>
          <c:tx>
            <c:strRef>
              <c:f>'fict+news geo'!$C$1</c:f>
              <c:strCache>
                <c:ptCount val="1"/>
                <c:pt idx="0">
                  <c:v>% PO</c:v>
                </c:pt>
              </c:strCache>
            </c:strRef>
          </c:tx>
          <c:spPr>
            <a:solidFill>
              <a:srgbClr val="566C11"/>
            </a:solidFill>
            <a:ln>
              <a:solidFill>
                <a:srgbClr val="566C11"/>
              </a:solidFill>
            </a:ln>
          </c:spPr>
          <c:invertIfNegative val="0"/>
          <c:cat>
            <c:strRef>
              <c:f>'fict+news geo'!$A$2:$A$6</c:f>
              <c:strCache>
                <c:ptCount val="5"/>
                <c:pt idx="0">
                  <c:v>S. Troms</c:v>
                </c:pt>
                <c:pt idx="1">
                  <c:v>Kautokeino</c:v>
                </c:pt>
                <c:pt idx="2">
                  <c:v>Tana</c:v>
                </c:pt>
                <c:pt idx="3">
                  <c:v>NT</c:v>
                </c:pt>
                <c:pt idx="4">
                  <c:v>Newspapers</c:v>
                </c:pt>
              </c:strCache>
            </c:strRef>
          </c:cat>
          <c:val>
            <c:numRef>
              <c:f>'fict+news geo'!$C$2:$C$6</c:f>
              <c:numCache>
                <c:formatCode>0.00%</c:formatCode>
                <c:ptCount val="5"/>
                <c:pt idx="0">
                  <c:v>0.317</c:v>
                </c:pt>
                <c:pt idx="1">
                  <c:v>0.596</c:v>
                </c:pt>
                <c:pt idx="2">
                  <c:v>0.869</c:v>
                </c:pt>
                <c:pt idx="3">
                  <c:v>0.664</c:v>
                </c:pt>
                <c:pt idx="4">
                  <c:v>0.356</c:v>
                </c:pt>
              </c:numCache>
            </c:numRef>
          </c:val>
        </c:ser>
        <c:dLbls>
          <c:showLegendKey val="0"/>
          <c:showVal val="0"/>
          <c:showCatName val="0"/>
          <c:showSerName val="0"/>
          <c:showPercent val="0"/>
          <c:showBubbleSize val="0"/>
        </c:dLbls>
        <c:gapWidth val="150"/>
        <c:axId val="2106740600"/>
        <c:axId val="2106737576"/>
      </c:barChart>
      <c:catAx>
        <c:axId val="2106740600"/>
        <c:scaling>
          <c:orientation val="minMax"/>
        </c:scaling>
        <c:delete val="0"/>
        <c:axPos val="b"/>
        <c:majorTickMark val="out"/>
        <c:minorTickMark val="none"/>
        <c:tickLblPos val="nextTo"/>
        <c:txPr>
          <a:bodyPr/>
          <a:lstStyle/>
          <a:p>
            <a:pPr>
              <a:defRPr sz="1400"/>
            </a:pPr>
            <a:endParaRPr lang="en-US"/>
          </a:p>
        </c:txPr>
        <c:crossAx val="2106737576"/>
        <c:crosses val="autoZero"/>
        <c:auto val="1"/>
        <c:lblAlgn val="ctr"/>
        <c:lblOffset val="100"/>
        <c:noMultiLvlLbl val="0"/>
      </c:catAx>
      <c:valAx>
        <c:axId val="2106737576"/>
        <c:scaling>
          <c:orientation val="minMax"/>
        </c:scaling>
        <c:delete val="0"/>
        <c:axPos val="l"/>
        <c:majorGridlines/>
        <c:numFmt formatCode="0.00%" sourceLinked="1"/>
        <c:majorTickMark val="out"/>
        <c:minorTickMark val="none"/>
        <c:tickLblPos val="nextTo"/>
        <c:crossAx val="2106740600"/>
        <c:crosses val="autoZero"/>
        <c:crossBetween val="between"/>
      </c:valAx>
    </c:plotArea>
    <c:legend>
      <c:legendPos val="r"/>
      <c:layout/>
      <c:overlay val="0"/>
      <c:txPr>
        <a:bodyPr/>
        <a:lstStyle/>
        <a:p>
          <a:pPr>
            <a:defRPr sz="1400"/>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drawing1.xml><?xml version="1.0" encoding="utf-8"?>
<c:userShapes xmlns:c="http://schemas.openxmlformats.org/drawingml/2006/chart">
  <cdr:relSizeAnchor xmlns:cdr="http://schemas.openxmlformats.org/drawingml/2006/chartDrawing">
    <cdr:from>
      <cdr:x>0.0504</cdr:x>
      <cdr:y>0.46594</cdr:y>
    </cdr:from>
    <cdr:to>
      <cdr:x>0.9759</cdr:x>
      <cdr:y>0.4669</cdr:y>
    </cdr:to>
    <cdr:cxnSp macro="">
      <cdr:nvCxnSpPr>
        <cdr:cNvPr id="2" name="Straight Connector 1"/>
        <cdr:cNvCxnSpPr/>
      </cdr:nvCxnSpPr>
      <cdr:spPr>
        <a:xfrm xmlns:a="http://schemas.openxmlformats.org/drawingml/2006/main">
          <a:off x="423354" y="3016638"/>
          <a:ext cx="7774341" cy="6215"/>
        </a:xfrm>
        <a:prstGeom xmlns:a="http://schemas.openxmlformats.org/drawingml/2006/main" prst="line">
          <a:avLst/>
        </a:prstGeom>
        <a:ln xmlns:a="http://schemas.openxmlformats.org/drawingml/2006/main" w="57150" cmpd="sng">
          <a:solidFill>
            <a:schemeClr val="tx1"/>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0.0462</cdr:x>
      <cdr:y>0.13896</cdr:y>
    </cdr:from>
    <cdr:to>
      <cdr:x>0.95547</cdr:x>
      <cdr:y>0.55313</cdr:y>
    </cdr:to>
    <cdr:cxnSp macro="">
      <cdr:nvCxnSpPr>
        <cdr:cNvPr id="4" name="Curved Connector 3"/>
        <cdr:cNvCxnSpPr/>
      </cdr:nvCxnSpPr>
      <cdr:spPr>
        <a:xfrm xmlns:a="http://schemas.openxmlformats.org/drawingml/2006/main" flipV="1">
          <a:off x="388074" y="899699"/>
          <a:ext cx="7638007" cy="2681456"/>
        </a:xfrm>
        <a:prstGeom xmlns:a="http://schemas.openxmlformats.org/drawingml/2006/main" prst="curvedConnector3">
          <a:avLst>
            <a:gd name="adj1" fmla="val 78406"/>
          </a:avLst>
        </a:prstGeom>
        <a:ln xmlns:a="http://schemas.openxmlformats.org/drawingml/2006/main" w="57150" cmpd="sng">
          <a:solidFill>
            <a:srgbClr val="FF0000"/>
          </a:solidFill>
          <a:tailEnd type="arrow"/>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0.14655</cdr:x>
      <cdr:y>0.17429</cdr:y>
    </cdr:from>
    <cdr:to>
      <cdr:x>0.46907</cdr:x>
      <cdr:y>0.31598</cdr:y>
    </cdr:to>
    <cdr:sp macro="" textlink="">
      <cdr:nvSpPr>
        <cdr:cNvPr id="2" name="TextBox 1"/>
        <cdr:cNvSpPr txBox="1"/>
      </cdr:nvSpPr>
      <cdr:spPr>
        <a:xfrm xmlns:a="http://schemas.openxmlformats.org/drawingml/2006/main">
          <a:off x="1341492" y="1124744"/>
          <a:ext cx="2952328"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nb-NO"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F649CB-E76B-C64D-BA84-01D0AC6B187E}" type="datetimeFigureOut">
              <a:rPr lang="en-US" smtClean="0"/>
              <a:t>2/26/15</a:t>
            </a:fld>
            <a:endParaRPr lang="nb-NO"/>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nb-NO"/>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7F0D31-CC3B-2F4F-947A-C5B23E0DF844}" type="slidenum">
              <a:rPr lang="nb-NO" smtClean="0"/>
              <a:t>‹#›</a:t>
            </a:fld>
            <a:endParaRPr lang="nb-NO"/>
          </a:p>
        </p:txBody>
      </p:sp>
    </p:spTree>
    <p:extLst>
      <p:ext uri="{BB962C8B-B14F-4D97-AF65-F5344CB8AC3E}">
        <p14:creationId xmlns:p14="http://schemas.microsoft.com/office/powerpoint/2010/main" val="37641516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F817BB31-A5C2-DB4B-8A28-BF0CEF958019}" type="slidenum">
              <a:rPr lang="nb-NO" sz="1200">
                <a:latin typeface="Arial" charset="0"/>
              </a:rPr>
              <a:pPr eaLnBrk="1" hangingPunct="1"/>
              <a:t>43</a:t>
            </a:fld>
            <a:endParaRPr lang="nb-NO" sz="1200">
              <a:latin typeface="Arial" charset="0"/>
            </a:endParaRPr>
          </a:p>
        </p:txBody>
      </p:sp>
      <p:sp>
        <p:nvSpPr>
          <p:cNvPr id="5734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734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Figures from google – this is NOT a scientific way to do grammatical profiles, but it gives us a rough approximation to illustrate</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66F99ADB-93D3-9E4B-B641-E76D066F6A9D}" type="slidenum">
              <a:rPr lang="nb-NO" sz="1200">
                <a:latin typeface="Arial" charset="0"/>
              </a:rPr>
              <a:pPr eaLnBrk="1" hangingPunct="1"/>
              <a:t>48</a:t>
            </a:fld>
            <a:endParaRPr lang="nb-NO" sz="120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Based on verbs with 100 or more attestations in RNC</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8BA46E92-135E-2742-A416-D040483D9D99}" type="slidenum">
              <a:rPr lang="nb-NO" sz="1200">
                <a:latin typeface="Arial" charset="0"/>
              </a:rPr>
              <a:pPr eaLnBrk="1" hangingPunct="1"/>
              <a:t>50</a:t>
            </a:fld>
            <a:endParaRPr lang="nb-NO" sz="120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0D0B6DD4-78C6-7A43-974D-3DCCDB24BB19}" type="slidenum">
              <a:rPr lang="nb-NO" sz="1200">
                <a:latin typeface="Arial" charset="0"/>
              </a:rPr>
              <a:pPr eaLnBrk="1" hangingPunct="1"/>
              <a:t>59</a:t>
            </a:fld>
            <a:endParaRPr lang="nb-NO" sz="120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Statistically significant difference, large effect size  -- test on time vs. space (collapses motion and extent)</a:t>
            </a:r>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5C8DA148-CD7E-C949-85BE-D8E0932B7445}" type="slidenum">
              <a:rPr lang="nb-NO" sz="1200">
                <a:latin typeface="Arial" charset="0"/>
              </a:rPr>
              <a:pPr eaLnBrk="1" hangingPunct="1"/>
              <a:t>67</a:t>
            </a:fld>
            <a:endParaRPr lang="nb-NO" sz="120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
        <p:nvSpPr>
          <p:cNvPr id="9" name="Rektangel 8"/>
          <p:cNvSpPr/>
          <p:nvPr userDrawn="1"/>
        </p:nvSpPr>
        <p:spPr>
          <a:xfrm>
            <a:off x="2" y="0"/>
            <a:ext cx="9144000" cy="6858000"/>
          </a:xfrm>
          <a:prstGeom prst="rect">
            <a:avLst/>
          </a:prstGeom>
          <a:gradFill flip="none" rotWithShape="1">
            <a:gsLst>
              <a:gs pos="100000">
                <a:schemeClr val="accent1"/>
              </a:gs>
              <a:gs pos="0">
                <a:schemeClr val="accent4">
                  <a:lumMod val="60000"/>
                  <a:lumOff val="40000"/>
                </a:schemeClr>
              </a:gs>
            </a:gsLst>
            <a:lin ang="13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a:latin typeface="Arial" pitchFamily="34" charset="0"/>
              <a:cs typeface="Arial" pitchFamily="34" charset="0"/>
            </a:endParaRPr>
          </a:p>
        </p:txBody>
      </p:sp>
      <p:sp>
        <p:nvSpPr>
          <p:cNvPr id="2" name="Tittel 1"/>
          <p:cNvSpPr>
            <a:spLocks noGrp="1"/>
          </p:cNvSpPr>
          <p:nvPr>
            <p:ph type="ctrTitle"/>
          </p:nvPr>
        </p:nvSpPr>
        <p:spPr>
          <a:xfrm>
            <a:off x="685800" y="1910403"/>
            <a:ext cx="7772400" cy="1470025"/>
          </a:xfrm>
        </p:spPr>
        <p:txBody>
          <a:bodyPr/>
          <a:lstStyle>
            <a:lvl1pPr>
              <a:defRPr>
                <a:latin typeface="Arial" pitchFamily="34" charset="0"/>
                <a:cs typeface="Arial" pitchFamily="34" charset="0"/>
              </a:defRPr>
            </a:lvl1pPr>
          </a:lstStyle>
          <a:p>
            <a:r>
              <a:rPr lang="nb-NO" noProof="0" smtClean="0"/>
              <a:t>Click to edit Master title style</a:t>
            </a:r>
            <a:endParaRPr lang="en-US" noProof="0"/>
          </a:p>
        </p:txBody>
      </p:sp>
      <p:sp>
        <p:nvSpPr>
          <p:cNvPr id="3" name="Undertittel 2"/>
          <p:cNvSpPr>
            <a:spLocks noGrp="1"/>
          </p:cNvSpPr>
          <p:nvPr>
            <p:ph type="subTitle" idx="1"/>
          </p:nvPr>
        </p:nvSpPr>
        <p:spPr>
          <a:xfrm>
            <a:off x="694365" y="3666178"/>
            <a:ext cx="7763835" cy="1752600"/>
          </a:xfrm>
        </p:spPr>
        <p:txBody>
          <a:bodyPr/>
          <a:lstStyle>
            <a:lvl1pPr marL="0" indent="0" algn="l">
              <a:buNone/>
              <a:defRPr sz="1400">
                <a:solidFill>
                  <a:srgbClr val="00000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noProof="0" smtClean="0"/>
              <a:t>Click to edit Master subtitle style</a:t>
            </a:r>
            <a:endParaRPr lang="en-US" noProof="0"/>
          </a:p>
        </p:txBody>
      </p:sp>
      <p:cxnSp>
        <p:nvCxnSpPr>
          <p:cNvPr id="15" name="Rett linje 14"/>
          <p:cNvCxnSpPr/>
          <p:nvPr userDrawn="1"/>
        </p:nvCxnSpPr>
        <p:spPr>
          <a:xfrm flipV="1">
            <a:off x="2190060" y="3750273"/>
            <a:ext cx="6953942" cy="3107727"/>
          </a:xfrm>
          <a:prstGeom prst="line">
            <a:avLst/>
          </a:prstGeom>
          <a:ln w="25400" cap="flat" cmpd="sng" algn="ctr">
            <a:solidFill>
              <a:schemeClr val="accent4">
                <a:lumMod val="60000"/>
                <a:lumOff val="40000"/>
                <a:alpha val="3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Rett linje 16"/>
          <p:cNvCxnSpPr/>
          <p:nvPr userDrawn="1"/>
        </p:nvCxnSpPr>
        <p:spPr>
          <a:xfrm rot="16200000" flipH="1">
            <a:off x="4816284" y="3694065"/>
            <a:ext cx="4297813" cy="2030055"/>
          </a:xfrm>
          <a:prstGeom prst="line">
            <a:avLst/>
          </a:prstGeom>
          <a:ln w="19050" cap="flat" cmpd="sng" algn="ctr">
            <a:solidFill>
              <a:schemeClr val="accent4">
                <a:lumMod val="60000"/>
                <a:lumOff val="40000"/>
                <a:alpha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Rett linje 17"/>
          <p:cNvCxnSpPr/>
          <p:nvPr userDrawn="1"/>
        </p:nvCxnSpPr>
        <p:spPr>
          <a:xfrm>
            <a:off x="5370147" y="4006212"/>
            <a:ext cx="3773855" cy="1504193"/>
          </a:xfrm>
          <a:prstGeom prst="line">
            <a:avLst/>
          </a:prstGeom>
          <a:ln w="19050" cap="flat" cmpd="sng" algn="ctr">
            <a:solidFill>
              <a:schemeClr val="accent4">
                <a:lumMod val="60000"/>
                <a:lumOff val="40000"/>
                <a:alpha val="2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Rett linje 11"/>
          <p:cNvCxnSpPr/>
          <p:nvPr userDrawn="1"/>
        </p:nvCxnSpPr>
        <p:spPr>
          <a:xfrm rot="5400000">
            <a:off x="2187498" y="2118964"/>
            <a:ext cx="6858000" cy="2620072"/>
          </a:xfrm>
          <a:prstGeom prst="line">
            <a:avLst/>
          </a:prstGeom>
          <a:ln w="50800" cap="flat" cmpd="sng" algn="ctr">
            <a:solidFill>
              <a:srgbClr val="F1B5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Rett linje 27"/>
          <p:cNvCxnSpPr/>
          <p:nvPr userDrawn="1"/>
        </p:nvCxnSpPr>
        <p:spPr>
          <a:xfrm>
            <a:off x="790575" y="3470437"/>
            <a:ext cx="4579572" cy="1588"/>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 name="Bilde 19" descr="LogoNorsk.png"/>
          <p:cNvPicPr>
            <a:picLocks noChangeAspect="1"/>
          </p:cNvPicPr>
          <p:nvPr userDrawn="1"/>
        </p:nvPicPr>
        <p:blipFill>
          <a:blip r:embed="rId2"/>
          <a:stretch>
            <a:fillRect/>
          </a:stretch>
        </p:blipFill>
        <p:spPr>
          <a:xfrm>
            <a:off x="8137049" y="5990437"/>
            <a:ext cx="532755" cy="532755"/>
          </a:xfrm>
          <a:prstGeom prst="rect">
            <a:avLst/>
          </a:prstGeom>
        </p:spPr>
      </p:pic>
      <p:pic>
        <p:nvPicPr>
          <p:cNvPr id="21" name="Bilde 20" descr="UiT_Navn_en_blaa1.png"/>
          <p:cNvPicPr>
            <a:picLocks noChangeAspect="1"/>
          </p:cNvPicPr>
          <p:nvPr userDrawn="1"/>
        </p:nvPicPr>
        <p:blipFill>
          <a:blip r:embed="rId3"/>
          <a:stretch>
            <a:fillRect/>
          </a:stretch>
        </p:blipFill>
        <p:spPr>
          <a:xfrm>
            <a:off x="0" y="0"/>
            <a:ext cx="1360025" cy="228671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noProof="0" smtClean="0"/>
              <a:t>Click to edit Master title style</a:t>
            </a:r>
            <a:endParaRPr lang="en-US" noProof="0"/>
          </a:p>
        </p:txBody>
      </p:sp>
      <p:sp>
        <p:nvSpPr>
          <p:cNvPr id="3" name="Plassholder for innhold 2"/>
          <p:cNvSpPr>
            <a:spLocks noGrp="1"/>
          </p:cNvSpPr>
          <p:nvPr>
            <p:ph idx="1"/>
          </p:nvPr>
        </p:nvSpPr>
        <p:spPr/>
        <p:txBody>
          <a:bodyPr/>
          <a:lstStyle/>
          <a:p>
            <a:pPr lvl="0"/>
            <a:r>
              <a:rPr lang="nb-NO" noProof="0" smtClean="0"/>
              <a:t>Click to edit Master text styles</a:t>
            </a:r>
          </a:p>
          <a:p>
            <a:pPr lvl="1"/>
            <a:r>
              <a:rPr lang="nb-NO" noProof="0" smtClean="0"/>
              <a:t>Second level</a:t>
            </a:r>
          </a:p>
          <a:p>
            <a:pPr lvl="2"/>
            <a:r>
              <a:rPr lang="nb-NO" noProof="0" smtClean="0"/>
              <a:t>Third level</a:t>
            </a:r>
          </a:p>
          <a:p>
            <a:pPr lvl="3"/>
            <a:r>
              <a:rPr lang="nb-NO" noProof="0" smtClean="0"/>
              <a:t>Fourth level</a:t>
            </a:r>
          </a:p>
          <a:p>
            <a:pPr lvl="4"/>
            <a:r>
              <a:rPr lang="nb-NO" noProof="0" smtClean="0"/>
              <a:t>Fifth level</a:t>
            </a:r>
            <a:endParaRPr lang="en-US" noProof="0"/>
          </a:p>
        </p:txBody>
      </p:sp>
      <p:sp>
        <p:nvSpPr>
          <p:cNvPr id="4" name="Plassholder for dato 3"/>
          <p:cNvSpPr>
            <a:spLocks noGrp="1"/>
          </p:cNvSpPr>
          <p:nvPr>
            <p:ph type="dt" sz="half" idx="10"/>
          </p:nvPr>
        </p:nvSpPr>
        <p:spPr/>
        <p:txBody>
          <a:bodyPr/>
          <a:lstStyle/>
          <a:p>
            <a:fld id="{8DF9E8F3-4849-FA48-B4C8-2D894E979956}" type="datetimeFigureOut">
              <a:rPr lang="en-US" noProof="0" smtClean="0"/>
              <a:pPr/>
              <a:t>2/26/15</a:t>
            </a:fld>
            <a:endParaRPr lang="en-US" noProof="0"/>
          </a:p>
        </p:txBody>
      </p:sp>
      <p:sp>
        <p:nvSpPr>
          <p:cNvPr id="5" name="Plassholder for bunntekst 4"/>
          <p:cNvSpPr>
            <a:spLocks noGrp="1"/>
          </p:cNvSpPr>
          <p:nvPr>
            <p:ph type="ftr" sz="quarter" idx="11"/>
          </p:nvPr>
        </p:nvSpPr>
        <p:spPr/>
        <p:txBody>
          <a:bodyPr/>
          <a:lstStyle/>
          <a:p>
            <a:endParaRPr lang="en-US" noProof="0"/>
          </a:p>
        </p:txBody>
      </p:sp>
      <p:sp>
        <p:nvSpPr>
          <p:cNvPr id="6" name="Plassholder for lysbildenummer 5"/>
          <p:cNvSpPr>
            <a:spLocks noGrp="1"/>
          </p:cNvSpPr>
          <p:nvPr>
            <p:ph type="sldNum" sz="quarter" idx="12"/>
          </p:nvPr>
        </p:nvSpPr>
        <p:spPr/>
        <p:txBody>
          <a:bodyPr/>
          <a:lstStyle/>
          <a:p>
            <a:fld id="{48967F36-0B61-F749-ACDB-F36D75792314}" type="slidenum">
              <a:rPr lang="en-US" noProof="0" smtClean="0"/>
              <a:pPr/>
              <a:t>‹#›</a:t>
            </a:fld>
            <a:endParaRPr lang="en-US" noProof="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noProof="0" smtClean="0"/>
              <a:t>Click to edit Master title style</a:t>
            </a:r>
            <a:endParaRPr lang="en-US" noProof="0"/>
          </a:p>
        </p:txBody>
      </p:sp>
      <p:sp>
        <p:nvSpPr>
          <p:cNvPr id="3" name="Plassholder for innhold 2"/>
          <p:cNvSpPr>
            <a:spLocks noGrp="1"/>
          </p:cNvSpPr>
          <p:nvPr>
            <p:ph sz="half" idx="1"/>
          </p:nvPr>
        </p:nvSpPr>
        <p:spPr>
          <a:xfrm>
            <a:off x="341748" y="1837780"/>
            <a:ext cx="4038600" cy="4288383"/>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nb-NO" noProof="0" smtClean="0"/>
              <a:t>Click to edit Master text styles</a:t>
            </a:r>
          </a:p>
          <a:p>
            <a:pPr lvl="1"/>
            <a:r>
              <a:rPr lang="nb-NO" noProof="0" smtClean="0"/>
              <a:t>Second level</a:t>
            </a:r>
          </a:p>
          <a:p>
            <a:pPr lvl="2"/>
            <a:r>
              <a:rPr lang="nb-NO" noProof="0" smtClean="0"/>
              <a:t>Third level</a:t>
            </a:r>
          </a:p>
          <a:p>
            <a:pPr lvl="3"/>
            <a:r>
              <a:rPr lang="nb-NO" noProof="0" smtClean="0"/>
              <a:t>Fourth level</a:t>
            </a:r>
          </a:p>
          <a:p>
            <a:pPr lvl="4"/>
            <a:r>
              <a:rPr lang="nb-NO" noProof="0" smtClean="0"/>
              <a:t>Fifth level</a:t>
            </a:r>
            <a:endParaRPr lang="en-US" noProof="0"/>
          </a:p>
        </p:txBody>
      </p:sp>
      <p:sp>
        <p:nvSpPr>
          <p:cNvPr id="4" name="Plassholder for innhold 3"/>
          <p:cNvSpPr>
            <a:spLocks noGrp="1"/>
          </p:cNvSpPr>
          <p:nvPr>
            <p:ph sz="half" idx="2"/>
          </p:nvPr>
        </p:nvSpPr>
        <p:spPr>
          <a:xfrm>
            <a:off x="4648200" y="1837780"/>
            <a:ext cx="3902216" cy="4288383"/>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nb-NO" noProof="0" smtClean="0"/>
              <a:t>Click to edit Master text styles</a:t>
            </a:r>
          </a:p>
          <a:p>
            <a:pPr lvl="1"/>
            <a:r>
              <a:rPr lang="nb-NO" noProof="0" smtClean="0"/>
              <a:t>Second level</a:t>
            </a:r>
          </a:p>
          <a:p>
            <a:pPr lvl="2"/>
            <a:r>
              <a:rPr lang="nb-NO" noProof="0" smtClean="0"/>
              <a:t>Third level</a:t>
            </a:r>
          </a:p>
          <a:p>
            <a:pPr lvl="3"/>
            <a:r>
              <a:rPr lang="nb-NO" noProof="0" smtClean="0"/>
              <a:t>Fourth level</a:t>
            </a:r>
          </a:p>
          <a:p>
            <a:pPr lvl="4"/>
            <a:r>
              <a:rPr lang="nb-NO" noProof="0" smtClean="0"/>
              <a:t>Fifth level</a:t>
            </a:r>
            <a:endParaRPr lang="en-US" noProof="0"/>
          </a:p>
        </p:txBody>
      </p:sp>
      <p:sp>
        <p:nvSpPr>
          <p:cNvPr id="5" name="Plassholder for dato 4"/>
          <p:cNvSpPr>
            <a:spLocks noGrp="1"/>
          </p:cNvSpPr>
          <p:nvPr>
            <p:ph type="dt" sz="half" idx="10"/>
          </p:nvPr>
        </p:nvSpPr>
        <p:spPr/>
        <p:txBody>
          <a:bodyPr/>
          <a:lstStyle/>
          <a:p>
            <a:fld id="{8DF9E8F3-4849-FA48-B4C8-2D894E979956}" type="datetimeFigureOut">
              <a:rPr lang="en-US" noProof="0" smtClean="0"/>
              <a:pPr/>
              <a:t>2/26/15</a:t>
            </a:fld>
            <a:endParaRPr lang="en-US" noProof="0"/>
          </a:p>
        </p:txBody>
      </p:sp>
      <p:sp>
        <p:nvSpPr>
          <p:cNvPr id="6" name="Plassholder for bunntekst 5"/>
          <p:cNvSpPr>
            <a:spLocks noGrp="1"/>
          </p:cNvSpPr>
          <p:nvPr>
            <p:ph type="ftr" sz="quarter" idx="11"/>
          </p:nvPr>
        </p:nvSpPr>
        <p:spPr/>
        <p:txBody>
          <a:bodyPr/>
          <a:lstStyle/>
          <a:p>
            <a:endParaRPr lang="en-US" noProof="0"/>
          </a:p>
        </p:txBody>
      </p:sp>
      <p:sp>
        <p:nvSpPr>
          <p:cNvPr id="7" name="Plassholder for lysbildenummer 6"/>
          <p:cNvSpPr>
            <a:spLocks noGrp="1"/>
          </p:cNvSpPr>
          <p:nvPr>
            <p:ph type="sldNum" sz="quarter" idx="12"/>
          </p:nvPr>
        </p:nvSpPr>
        <p:spPr/>
        <p:txBody>
          <a:bodyPr/>
          <a:lstStyle/>
          <a:p>
            <a:fld id="{48967F36-0B61-F749-ACDB-F36D75792314}" type="slidenum">
              <a:rPr lang="en-US" noProof="0" smtClean="0"/>
              <a:pPr/>
              <a:t>‹#›</a:t>
            </a:fld>
            <a:endParaRPr lang="en-US" noProof="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noProof="0" smtClean="0"/>
              <a:t>Click to edit Master title style</a:t>
            </a:r>
            <a:endParaRPr lang="en-US" noProof="0"/>
          </a:p>
        </p:txBody>
      </p:sp>
      <p:sp>
        <p:nvSpPr>
          <p:cNvPr id="3" name="Plassholder for dato 2"/>
          <p:cNvSpPr>
            <a:spLocks noGrp="1"/>
          </p:cNvSpPr>
          <p:nvPr>
            <p:ph type="dt" sz="half" idx="10"/>
          </p:nvPr>
        </p:nvSpPr>
        <p:spPr/>
        <p:txBody>
          <a:bodyPr/>
          <a:lstStyle/>
          <a:p>
            <a:fld id="{8DF9E8F3-4849-FA48-B4C8-2D894E979956}" type="datetimeFigureOut">
              <a:rPr lang="en-US" noProof="0" smtClean="0"/>
              <a:pPr/>
              <a:t>2/26/15</a:t>
            </a:fld>
            <a:endParaRPr lang="en-US" noProof="0"/>
          </a:p>
        </p:txBody>
      </p:sp>
      <p:sp>
        <p:nvSpPr>
          <p:cNvPr id="4" name="Plassholder for bunntekst 3"/>
          <p:cNvSpPr>
            <a:spLocks noGrp="1"/>
          </p:cNvSpPr>
          <p:nvPr>
            <p:ph type="ftr" sz="quarter" idx="11"/>
          </p:nvPr>
        </p:nvSpPr>
        <p:spPr/>
        <p:txBody>
          <a:bodyPr/>
          <a:lstStyle/>
          <a:p>
            <a:endParaRPr lang="en-US" noProof="0"/>
          </a:p>
        </p:txBody>
      </p:sp>
      <p:sp>
        <p:nvSpPr>
          <p:cNvPr id="5" name="Plassholder for lysbildenummer 4"/>
          <p:cNvSpPr>
            <a:spLocks noGrp="1"/>
          </p:cNvSpPr>
          <p:nvPr>
            <p:ph type="sldNum" sz="quarter" idx="12"/>
          </p:nvPr>
        </p:nvSpPr>
        <p:spPr/>
        <p:txBody>
          <a:bodyPr/>
          <a:lstStyle/>
          <a:p>
            <a:fld id="{48967F36-0B61-F749-ACDB-F36D75792314}" type="slidenum">
              <a:rPr lang="en-US" noProof="0" smtClean="0"/>
              <a:pPr/>
              <a:t>‹#›</a:t>
            </a:fld>
            <a:endParaRPr lang="en-US" noProof="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5" name="Rektangel 4"/>
          <p:cNvSpPr/>
          <p:nvPr userDrawn="1"/>
        </p:nvSpPr>
        <p:spPr>
          <a:xfrm>
            <a:off x="2" y="0"/>
            <a:ext cx="9144000" cy="6858000"/>
          </a:xfrm>
          <a:prstGeom prst="rect">
            <a:avLst/>
          </a:prstGeom>
          <a:gradFill>
            <a:gsLst>
              <a:gs pos="54000">
                <a:schemeClr val="bg1"/>
              </a:gs>
              <a:gs pos="100000">
                <a:schemeClr val="accent1">
                  <a:tint val="50000"/>
                  <a:shade val="100000"/>
                  <a:satMod val="350000"/>
                  <a:alpha val="54000"/>
                </a:schemeClr>
              </a:gs>
            </a:gsLst>
            <a:lin ang="33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a:p>
        </p:txBody>
      </p:sp>
      <p:sp>
        <p:nvSpPr>
          <p:cNvPr id="2" name="Plassholder for dato 1"/>
          <p:cNvSpPr>
            <a:spLocks noGrp="1"/>
          </p:cNvSpPr>
          <p:nvPr>
            <p:ph type="dt" sz="half" idx="10"/>
          </p:nvPr>
        </p:nvSpPr>
        <p:spPr/>
        <p:txBody>
          <a:bodyPr/>
          <a:lstStyle/>
          <a:p>
            <a:fld id="{8DF9E8F3-4849-FA48-B4C8-2D894E979956}" type="datetimeFigureOut">
              <a:rPr lang="en-US" noProof="0" smtClean="0"/>
              <a:pPr/>
              <a:t>2/26/15</a:t>
            </a:fld>
            <a:endParaRPr lang="en-US" noProof="0"/>
          </a:p>
        </p:txBody>
      </p:sp>
      <p:sp>
        <p:nvSpPr>
          <p:cNvPr id="3" name="Plassholder for bunntekst 2"/>
          <p:cNvSpPr>
            <a:spLocks noGrp="1"/>
          </p:cNvSpPr>
          <p:nvPr>
            <p:ph type="ftr" sz="quarter" idx="11"/>
          </p:nvPr>
        </p:nvSpPr>
        <p:spPr/>
        <p:txBody>
          <a:bodyPr/>
          <a:lstStyle/>
          <a:p>
            <a:endParaRPr lang="en-US" noProof="0"/>
          </a:p>
        </p:txBody>
      </p:sp>
      <p:sp>
        <p:nvSpPr>
          <p:cNvPr id="4" name="Plassholder for lysbildenummer 3"/>
          <p:cNvSpPr>
            <a:spLocks noGrp="1"/>
          </p:cNvSpPr>
          <p:nvPr>
            <p:ph type="sldNum" sz="quarter" idx="12"/>
          </p:nvPr>
        </p:nvSpPr>
        <p:spPr/>
        <p:txBody>
          <a:bodyPr/>
          <a:lstStyle/>
          <a:p>
            <a:fld id="{48967F36-0B61-F749-ACDB-F36D75792314}" type="slidenum">
              <a:rPr lang="en-US" noProof="0" smtClean="0"/>
              <a:pPr/>
              <a:t>‹#›</a:t>
            </a:fld>
            <a:endParaRPr lang="en-US" noProof="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sp>
        <p:nvSpPr>
          <p:cNvPr id="3" name="Plassholder for dato 2"/>
          <p:cNvSpPr>
            <a:spLocks noGrp="1"/>
          </p:cNvSpPr>
          <p:nvPr>
            <p:ph type="dt" sz="half" idx="10"/>
          </p:nvPr>
        </p:nvSpPr>
        <p:spPr/>
        <p:txBody>
          <a:bodyPr/>
          <a:lstStyle/>
          <a:p>
            <a:fld id="{8DF9E8F3-4849-FA48-B4C8-2D894E979956}" type="datetimeFigureOut">
              <a:rPr lang="en-US" noProof="0" smtClean="0"/>
              <a:pPr/>
              <a:t>2/26/15</a:t>
            </a:fld>
            <a:endParaRPr lang="en-US" noProof="0"/>
          </a:p>
        </p:txBody>
      </p:sp>
      <p:sp>
        <p:nvSpPr>
          <p:cNvPr id="4" name="Plassholder for bunntekst 3"/>
          <p:cNvSpPr>
            <a:spLocks noGrp="1"/>
          </p:cNvSpPr>
          <p:nvPr>
            <p:ph type="ftr" sz="quarter" idx="11"/>
          </p:nvPr>
        </p:nvSpPr>
        <p:spPr/>
        <p:txBody>
          <a:bodyPr/>
          <a:lstStyle/>
          <a:p>
            <a:endParaRPr lang="en-US" noProof="0"/>
          </a:p>
        </p:txBody>
      </p:sp>
      <p:sp>
        <p:nvSpPr>
          <p:cNvPr id="5" name="Plassholder for lysbildenummer 4"/>
          <p:cNvSpPr>
            <a:spLocks noGrp="1"/>
          </p:cNvSpPr>
          <p:nvPr>
            <p:ph type="sldNum" sz="quarter" idx="12"/>
          </p:nvPr>
        </p:nvSpPr>
        <p:spPr/>
        <p:txBody>
          <a:bodyPr/>
          <a:lstStyle/>
          <a:p>
            <a:fld id="{48967F36-0B61-F749-ACDB-F36D75792314}" type="slidenum">
              <a:rPr lang="en-US" noProof="0" smtClean="0"/>
              <a:pPr/>
              <a:t>‹#›</a:t>
            </a:fld>
            <a:endParaRPr lang="en-US" noProof="0"/>
          </a:p>
        </p:txBody>
      </p:sp>
      <p:sp>
        <p:nvSpPr>
          <p:cNvPr id="7" name="Rektangel 6"/>
          <p:cNvSpPr/>
          <p:nvPr userDrawn="1"/>
        </p:nvSpPr>
        <p:spPr>
          <a:xfrm>
            <a:off x="2" y="0"/>
            <a:ext cx="9144000" cy="6858000"/>
          </a:xfrm>
          <a:prstGeom prst="rect">
            <a:avLst/>
          </a:prstGeom>
          <a:gradFill flip="none" rotWithShape="1">
            <a:gsLst>
              <a:gs pos="100000">
                <a:schemeClr val="accent1"/>
              </a:gs>
              <a:gs pos="0">
                <a:schemeClr val="accent4">
                  <a:lumMod val="60000"/>
                  <a:lumOff val="40000"/>
                </a:schemeClr>
              </a:gs>
            </a:gsLst>
            <a:lin ang="13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a:p>
        </p:txBody>
      </p:sp>
      <p:sp>
        <p:nvSpPr>
          <p:cNvPr id="9" name="Undertittel 2"/>
          <p:cNvSpPr>
            <a:spLocks noGrp="1"/>
          </p:cNvSpPr>
          <p:nvPr>
            <p:ph type="subTitle" idx="1"/>
          </p:nvPr>
        </p:nvSpPr>
        <p:spPr>
          <a:xfrm>
            <a:off x="694365" y="3666178"/>
            <a:ext cx="7763835" cy="1752600"/>
          </a:xfrm>
        </p:spPr>
        <p:txBody>
          <a:bodyPr/>
          <a:lstStyle>
            <a:lvl1pPr marL="0" indent="0" algn="l">
              <a:buNone/>
              <a:defRPr sz="14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noProof="0" smtClean="0"/>
              <a:t>Click to edit Master subtitle style</a:t>
            </a:r>
            <a:endParaRPr lang="en-US" noProof="0"/>
          </a:p>
        </p:txBody>
      </p:sp>
      <p:cxnSp>
        <p:nvCxnSpPr>
          <p:cNvPr id="10" name="Rett linje 9"/>
          <p:cNvCxnSpPr/>
          <p:nvPr userDrawn="1"/>
        </p:nvCxnSpPr>
        <p:spPr>
          <a:xfrm flipV="1">
            <a:off x="2190060" y="3750273"/>
            <a:ext cx="6953942" cy="3107727"/>
          </a:xfrm>
          <a:prstGeom prst="line">
            <a:avLst/>
          </a:prstGeom>
          <a:ln w="25400" cap="flat" cmpd="sng" algn="ctr">
            <a:solidFill>
              <a:schemeClr val="accent4">
                <a:lumMod val="60000"/>
                <a:lumOff val="40000"/>
                <a:alpha val="3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Rett linje 10"/>
          <p:cNvCxnSpPr/>
          <p:nvPr userDrawn="1"/>
        </p:nvCxnSpPr>
        <p:spPr>
          <a:xfrm rot="16200000" flipH="1">
            <a:off x="4816284" y="3694065"/>
            <a:ext cx="4297813" cy="2030055"/>
          </a:xfrm>
          <a:prstGeom prst="line">
            <a:avLst/>
          </a:prstGeom>
          <a:ln w="19050" cap="flat" cmpd="sng" algn="ctr">
            <a:solidFill>
              <a:schemeClr val="accent4">
                <a:lumMod val="60000"/>
                <a:lumOff val="40000"/>
                <a:alpha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Rett linje 11"/>
          <p:cNvCxnSpPr/>
          <p:nvPr userDrawn="1"/>
        </p:nvCxnSpPr>
        <p:spPr>
          <a:xfrm>
            <a:off x="5370147" y="4006212"/>
            <a:ext cx="3773855" cy="1504193"/>
          </a:xfrm>
          <a:prstGeom prst="line">
            <a:avLst/>
          </a:prstGeom>
          <a:ln w="19050" cap="flat" cmpd="sng" algn="ctr">
            <a:solidFill>
              <a:schemeClr val="accent4">
                <a:lumMod val="60000"/>
                <a:lumOff val="40000"/>
                <a:alpha val="2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Rett linje 12"/>
          <p:cNvCxnSpPr/>
          <p:nvPr userDrawn="1"/>
        </p:nvCxnSpPr>
        <p:spPr>
          <a:xfrm rot="5400000">
            <a:off x="2187498" y="2118964"/>
            <a:ext cx="6858000" cy="2620072"/>
          </a:xfrm>
          <a:prstGeom prst="line">
            <a:avLst/>
          </a:prstGeom>
          <a:ln w="50800" cap="flat" cmpd="sng" algn="ctr">
            <a:solidFill>
              <a:srgbClr val="F1B52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Undertittel 2"/>
          <p:cNvSpPr txBox="1">
            <a:spLocks/>
          </p:cNvSpPr>
          <p:nvPr userDrawn="1"/>
        </p:nvSpPr>
        <p:spPr>
          <a:xfrm>
            <a:off x="706461" y="5870703"/>
            <a:ext cx="7763835" cy="374996"/>
          </a:xfrm>
          <a:prstGeom prst="rect">
            <a:avLst/>
          </a:prstGeom>
        </p:spPr>
        <p:txBody>
          <a:bodyPr vert="horz" lIns="91440" tIns="45720" rIns="91440" bIns="45720" rtlCol="0">
            <a:normAutofit/>
          </a:bodyPr>
          <a:lstStyle>
            <a:lvl1pPr marL="0" indent="0" algn="l">
              <a:buNone/>
              <a:defRPr sz="14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400" b="1" i="0" u="none" strike="noStrike" kern="1200" cap="none" spc="0" normalizeH="0" baseline="0" noProof="0" smtClean="0">
                <a:ln>
                  <a:noFill/>
                </a:ln>
                <a:solidFill>
                  <a:srgbClr val="000000"/>
                </a:solidFill>
                <a:effectLst/>
                <a:uLnTx/>
                <a:uFillTx/>
                <a:latin typeface="Open Sans"/>
                <a:ea typeface="+mn-ea"/>
                <a:cs typeface="Open Sans"/>
              </a:rPr>
              <a:t>uit.no</a:t>
            </a:r>
            <a:endParaRPr kumimoji="0" lang="en-US" sz="1400" b="1" i="0" u="none" strike="noStrike" kern="1200" cap="none" spc="0" normalizeH="0" baseline="0" noProof="0">
              <a:ln>
                <a:noFill/>
              </a:ln>
              <a:solidFill>
                <a:srgbClr val="000000"/>
              </a:solidFill>
              <a:effectLst/>
              <a:uLnTx/>
              <a:uFillTx/>
              <a:latin typeface="Open Sans"/>
              <a:ea typeface="+mn-ea"/>
              <a:cs typeface="Open Sans"/>
            </a:endParaRPr>
          </a:p>
        </p:txBody>
      </p:sp>
      <p:pic>
        <p:nvPicPr>
          <p:cNvPr id="17" name="Bilde 16" descr="LogoNorsk.png"/>
          <p:cNvPicPr>
            <a:picLocks noChangeAspect="1"/>
          </p:cNvPicPr>
          <p:nvPr userDrawn="1"/>
        </p:nvPicPr>
        <p:blipFill>
          <a:blip r:embed="rId2"/>
          <a:stretch>
            <a:fillRect/>
          </a:stretch>
        </p:blipFill>
        <p:spPr>
          <a:xfrm>
            <a:off x="8137049" y="5990437"/>
            <a:ext cx="532755" cy="532755"/>
          </a:xfrm>
          <a:prstGeom prst="rect">
            <a:avLst/>
          </a:prstGeom>
        </p:spPr>
      </p:pic>
      <p:pic>
        <p:nvPicPr>
          <p:cNvPr id="18" name="Bilde 17" descr="UiT_Navn_en_blaa1.png"/>
          <p:cNvPicPr>
            <a:picLocks noChangeAspect="1"/>
          </p:cNvPicPr>
          <p:nvPr userDrawn="1"/>
        </p:nvPicPr>
        <p:blipFill>
          <a:blip r:embed="rId3"/>
          <a:stretch>
            <a:fillRect/>
          </a:stretch>
        </p:blipFill>
        <p:spPr>
          <a:xfrm>
            <a:off x="0" y="0"/>
            <a:ext cx="1360025" cy="228671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nb-NO" smtClean="0"/>
              <a:t>Click to edit Master title style</a:t>
            </a:r>
            <a:endParaRPr lang="nb-NO"/>
          </a:p>
        </p:txBody>
      </p:sp>
      <p:sp>
        <p:nvSpPr>
          <p:cNvPr id="3" name="Text Placeholder 2"/>
          <p:cNvSpPr>
            <a:spLocks noGrp="1"/>
          </p:cNvSpPr>
          <p:nvPr>
            <p:ph type="body" sz="half" idx="1"/>
          </p:nvPr>
        </p:nvSpPr>
        <p:spPr>
          <a:xfrm>
            <a:off x="457200" y="1600200"/>
            <a:ext cx="4038600" cy="4525963"/>
          </a:xfrm>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nb-NO"/>
          </a:p>
        </p:txBody>
      </p:sp>
      <p:sp>
        <p:nvSpPr>
          <p:cNvPr id="4" name="Content Placeholder 3"/>
          <p:cNvSpPr>
            <a:spLocks noGrp="1"/>
          </p:cNvSpPr>
          <p:nvPr>
            <p:ph sz="half" idx="2"/>
          </p:nvPr>
        </p:nvSpPr>
        <p:spPr>
          <a:xfrm>
            <a:off x="4648200" y="1600200"/>
            <a:ext cx="4038600" cy="4525963"/>
          </a:xfrm>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nb-NO"/>
          </a:p>
        </p:txBody>
      </p:sp>
      <p:sp>
        <p:nvSpPr>
          <p:cNvPr id="5" name="Date Placeholder 4"/>
          <p:cNvSpPr>
            <a:spLocks noGrp="1"/>
          </p:cNvSpPr>
          <p:nvPr>
            <p:ph type="dt" sz="half" idx="10"/>
          </p:nvPr>
        </p:nvSpPr>
        <p:spPr>
          <a:xfrm>
            <a:off x="457200" y="6245225"/>
            <a:ext cx="2133600" cy="476250"/>
          </a:xfrm>
        </p:spPr>
        <p:txBody>
          <a:bodyPr rtlCol="0"/>
          <a:lstStyle>
            <a:lvl1pPr fontAlgn="auto">
              <a:spcBef>
                <a:spcPts val="0"/>
              </a:spcBef>
              <a:spcAft>
                <a:spcPts val="0"/>
              </a:spcAft>
              <a:defRPr>
                <a:solidFill>
                  <a:schemeClr val="tx1">
                    <a:tint val="75000"/>
                  </a:schemeClr>
                </a:solidFill>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162F2A4E-84A0-3E45-AFC2-5F475438D468}" type="slidenum">
              <a:rPr lang="en-US"/>
              <a:pPr/>
              <a:t>‹#›</a:t>
            </a:fld>
            <a:endParaRPr lang="en-US"/>
          </a:p>
        </p:txBody>
      </p:sp>
    </p:spTree>
    <p:extLst>
      <p:ext uri="{BB962C8B-B14F-4D97-AF65-F5344CB8AC3E}">
        <p14:creationId xmlns:p14="http://schemas.microsoft.com/office/powerpoint/2010/main" val="8518640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ktangel 7"/>
          <p:cNvSpPr/>
          <p:nvPr/>
        </p:nvSpPr>
        <p:spPr>
          <a:xfrm>
            <a:off x="2" y="0"/>
            <a:ext cx="9144000" cy="6858000"/>
          </a:xfrm>
          <a:prstGeom prst="rect">
            <a:avLst/>
          </a:prstGeom>
          <a:gradFill>
            <a:gsLst>
              <a:gs pos="54000">
                <a:schemeClr val="bg1"/>
              </a:gs>
              <a:gs pos="100000">
                <a:schemeClr val="accent1">
                  <a:tint val="50000"/>
                  <a:shade val="100000"/>
                  <a:satMod val="350000"/>
                  <a:alpha val="54000"/>
                </a:schemeClr>
              </a:gs>
            </a:gsLst>
            <a:lin ang="33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n-NO"/>
          </a:p>
        </p:txBody>
      </p:sp>
      <p:sp>
        <p:nvSpPr>
          <p:cNvPr id="2" name="Plassholder for tittel 1"/>
          <p:cNvSpPr>
            <a:spLocks noGrp="1"/>
          </p:cNvSpPr>
          <p:nvPr>
            <p:ph type="title"/>
          </p:nvPr>
        </p:nvSpPr>
        <p:spPr>
          <a:xfrm>
            <a:off x="670300" y="300207"/>
            <a:ext cx="7880116" cy="1216926"/>
          </a:xfrm>
          <a:prstGeom prst="rect">
            <a:avLst/>
          </a:prstGeom>
        </p:spPr>
        <p:txBody>
          <a:bodyPr vert="horz" lIns="91440" tIns="45720" rIns="91440" bIns="45720" rtlCol="0" anchor="b">
            <a:normAutofit/>
          </a:bodyPr>
          <a:lstStyle/>
          <a:p>
            <a:r>
              <a:rPr lang="nb-NO" dirty="0" smtClean="0"/>
              <a:t>Klikk for å redigere tittelstil</a:t>
            </a:r>
            <a:endParaRPr lang="nn-NO" dirty="0"/>
          </a:p>
        </p:txBody>
      </p:sp>
      <p:sp>
        <p:nvSpPr>
          <p:cNvPr id="3" name="Plassholder for tekst 2"/>
          <p:cNvSpPr>
            <a:spLocks noGrp="1"/>
          </p:cNvSpPr>
          <p:nvPr>
            <p:ph type="body" idx="1"/>
          </p:nvPr>
        </p:nvSpPr>
        <p:spPr>
          <a:xfrm>
            <a:off x="329282" y="1751183"/>
            <a:ext cx="8229600" cy="4374980"/>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n-NO" dirty="0"/>
          </a:p>
        </p:txBody>
      </p:sp>
      <p:sp>
        <p:nvSpPr>
          <p:cNvPr id="4" name="Plassholder for dato 3"/>
          <p:cNvSpPr>
            <a:spLocks noGrp="1"/>
          </p:cNvSpPr>
          <p:nvPr>
            <p:ph type="dt" sz="half" idx="2"/>
          </p:nvPr>
        </p:nvSpPr>
        <p:spPr>
          <a:xfrm>
            <a:off x="712376" y="6356350"/>
            <a:ext cx="647649" cy="365125"/>
          </a:xfrm>
          <a:prstGeom prst="rect">
            <a:avLst/>
          </a:prstGeom>
        </p:spPr>
        <p:txBody>
          <a:bodyPr vert="horz" lIns="91440" tIns="45720" rIns="91440" bIns="45720" rtlCol="0" anchor="ctr"/>
          <a:lstStyle>
            <a:lvl1pPr algn="l">
              <a:defRPr sz="900">
                <a:solidFill>
                  <a:schemeClr val="tx1">
                    <a:tint val="75000"/>
                  </a:schemeClr>
                </a:solidFill>
                <a:latin typeface="Open Sans Light"/>
                <a:cs typeface="Open Sans Light"/>
              </a:defRPr>
            </a:lvl1pPr>
          </a:lstStyle>
          <a:p>
            <a:fld id="{8DF9E8F3-4849-FA48-B4C8-2D894E979956}" type="datetimeFigureOut">
              <a:rPr lang="nn-NO" smtClean="0"/>
              <a:pPr/>
              <a:t>2/26/15</a:t>
            </a:fld>
            <a:endParaRPr lang="nn-NO" dirty="0"/>
          </a:p>
        </p:txBody>
      </p:sp>
      <p:sp>
        <p:nvSpPr>
          <p:cNvPr id="5" name="Plassholder for bunntekst 4"/>
          <p:cNvSpPr>
            <a:spLocks noGrp="1"/>
          </p:cNvSpPr>
          <p:nvPr>
            <p:ph type="ftr" sz="quarter" idx="3"/>
          </p:nvPr>
        </p:nvSpPr>
        <p:spPr>
          <a:xfrm>
            <a:off x="1491195" y="6356350"/>
            <a:ext cx="2895600" cy="365125"/>
          </a:xfrm>
          <a:prstGeom prst="rect">
            <a:avLst/>
          </a:prstGeom>
        </p:spPr>
        <p:txBody>
          <a:bodyPr vert="horz" lIns="91440" tIns="45720" rIns="91440" bIns="45720" rtlCol="0" anchor="ctr"/>
          <a:lstStyle>
            <a:lvl1pPr algn="l">
              <a:defRPr sz="1000">
                <a:solidFill>
                  <a:schemeClr val="tx1">
                    <a:tint val="75000"/>
                  </a:schemeClr>
                </a:solidFill>
                <a:latin typeface="Open Sans Light"/>
                <a:cs typeface="Open Sans Light"/>
              </a:defRPr>
            </a:lvl1pPr>
          </a:lstStyle>
          <a:p>
            <a:endParaRPr lang="nn-NO" dirty="0"/>
          </a:p>
        </p:txBody>
      </p:sp>
      <p:sp>
        <p:nvSpPr>
          <p:cNvPr id="6" name="Plassholder for lysbildenummer 5"/>
          <p:cNvSpPr>
            <a:spLocks noGrp="1"/>
          </p:cNvSpPr>
          <p:nvPr>
            <p:ph type="sldNum" sz="quarter" idx="4"/>
          </p:nvPr>
        </p:nvSpPr>
        <p:spPr>
          <a:xfrm>
            <a:off x="6553200" y="6356350"/>
            <a:ext cx="1827096" cy="365125"/>
          </a:xfrm>
          <a:prstGeom prst="rect">
            <a:avLst/>
          </a:prstGeom>
        </p:spPr>
        <p:txBody>
          <a:bodyPr vert="horz" lIns="91440" tIns="45720" rIns="91440" bIns="45720" rtlCol="0" anchor="ctr"/>
          <a:lstStyle>
            <a:lvl1pPr algn="r">
              <a:defRPr sz="1200">
                <a:solidFill>
                  <a:schemeClr val="tx1">
                    <a:tint val="75000"/>
                  </a:schemeClr>
                </a:solidFill>
                <a:latin typeface="Open Sans Light"/>
                <a:cs typeface="Open Sans Light"/>
              </a:defRPr>
            </a:lvl1pPr>
          </a:lstStyle>
          <a:p>
            <a:fld id="{48967F36-0B61-F749-ACDB-F36D75792314}" type="slidenum">
              <a:rPr lang="nn-NO" smtClean="0"/>
              <a:pPr/>
              <a:t>‹#›</a:t>
            </a:fld>
            <a:endParaRPr lang="nn-NO" dirty="0"/>
          </a:p>
        </p:txBody>
      </p:sp>
      <p:cxnSp>
        <p:nvCxnSpPr>
          <p:cNvPr id="10" name="Rett linje 9"/>
          <p:cNvCxnSpPr/>
          <p:nvPr/>
        </p:nvCxnSpPr>
        <p:spPr>
          <a:xfrm rot="5400000">
            <a:off x="7719376" y="5433376"/>
            <a:ext cx="2085544" cy="763704"/>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Rett linje 11"/>
          <p:cNvCxnSpPr/>
          <p:nvPr/>
        </p:nvCxnSpPr>
        <p:spPr>
          <a:xfrm rot="10800000" flipV="1">
            <a:off x="6927456" y="5850106"/>
            <a:ext cx="2216545" cy="1007893"/>
          </a:xfrm>
          <a:prstGeom prst="line">
            <a:avLst/>
          </a:prstGeom>
          <a:ln>
            <a:solidFill>
              <a:schemeClr val="accent3">
                <a:alpha val="16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Rett linje 13"/>
          <p:cNvCxnSpPr/>
          <p:nvPr/>
        </p:nvCxnSpPr>
        <p:spPr>
          <a:xfrm rot="5400000">
            <a:off x="8334481" y="6048478"/>
            <a:ext cx="1161841" cy="457200"/>
          </a:xfrm>
          <a:prstGeom prst="line">
            <a:avLst/>
          </a:prstGeom>
          <a:ln w="19050" cap="flat" cmpd="sng" algn="ctr">
            <a:solidFill>
              <a:schemeClr val="accent1">
                <a:alpha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Rett linje 15"/>
          <p:cNvCxnSpPr/>
          <p:nvPr/>
        </p:nvCxnSpPr>
        <p:spPr>
          <a:xfrm>
            <a:off x="770102" y="1603376"/>
            <a:ext cx="7788780" cy="1588"/>
          </a:xfrm>
          <a:prstGeom prst="line">
            <a:avLst/>
          </a:prstGeom>
          <a:ln w="127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 id="2147483658" r:id="rId7"/>
  </p:sldLayoutIdLst>
  <p:txStyles>
    <p:titleStyle>
      <a:lvl1pPr algn="l" defTabSz="457200" rtl="0" eaLnBrk="1" latinLnBrk="0" hangingPunct="1">
        <a:spcBef>
          <a:spcPct val="0"/>
        </a:spcBef>
        <a:buNone/>
        <a:defRPr sz="2600" b="1" i="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Open Sans Light"/>
          <a:ea typeface="+mn-ea"/>
          <a:cs typeface="Open Sans Light"/>
        </a:defRPr>
      </a:lvl1pPr>
      <a:lvl2pPr marL="742950" indent="-285750" algn="l" defTabSz="457200" rtl="0" eaLnBrk="1" latinLnBrk="0" hangingPunct="1">
        <a:spcBef>
          <a:spcPct val="20000"/>
        </a:spcBef>
        <a:buFont typeface="Arial"/>
        <a:buChar char="–"/>
        <a:defRPr sz="1800" kern="1200">
          <a:solidFill>
            <a:schemeClr val="tx1"/>
          </a:solidFill>
          <a:latin typeface="Open Sans Light"/>
          <a:ea typeface="+mn-ea"/>
          <a:cs typeface="Open Sans Light"/>
        </a:defRPr>
      </a:lvl2pPr>
      <a:lvl3pPr marL="11430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3pPr>
      <a:lvl4pPr marL="16002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4pPr>
      <a:lvl5pPr marL="20574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emf"/><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emf"/><Relationship Id="rId3"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ruscorpora.ru/"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chart" Target="../charts/chart2.xml"/><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hart" Target="../charts/char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mptyprefixes.uit.no/index.php" TargetMode="External"/><Relationship Id="rId3" Type="http://schemas.openxmlformats.org/officeDocument/2006/relationships/hyperlink" Target="http://ruscorpora.ru/"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chart" Target="../charts/char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6.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normAutofit/>
          </a:bodyPr>
          <a:lstStyle/>
          <a:p>
            <a:r>
              <a:rPr lang="nb-NO" sz="4000" dirty="0" err="1" smtClean="0">
                <a:latin typeface="Calibri" charset="0"/>
                <a:ea typeface="ＭＳ Ｐゴシック" charset="0"/>
                <a:cs typeface="ＭＳ Ｐゴシック" charset="0"/>
              </a:rPr>
              <a:t>Use</a:t>
            </a:r>
            <a:r>
              <a:rPr lang="nb-NO" sz="4000" dirty="0" smtClean="0">
                <a:latin typeface="Calibri" charset="0"/>
                <a:ea typeface="ＭＳ Ｐゴシック" charset="0"/>
                <a:cs typeface="ＭＳ Ｐゴシック" charset="0"/>
              </a:rPr>
              <a:t> </a:t>
            </a:r>
            <a:r>
              <a:rPr lang="nb-NO" sz="4000" dirty="0" err="1" smtClean="0">
                <a:latin typeface="Calibri" charset="0"/>
                <a:ea typeface="ＭＳ Ｐゴシック" charset="0"/>
                <a:cs typeface="ＭＳ Ｐゴシック" charset="0"/>
              </a:rPr>
              <a:t>of</a:t>
            </a:r>
            <a:r>
              <a:rPr lang="nb-NO" sz="4000" dirty="0" smtClean="0">
                <a:latin typeface="Calibri" charset="0"/>
                <a:ea typeface="ＭＳ Ｐゴシック" charset="0"/>
                <a:cs typeface="ＭＳ Ｐゴシック" charset="0"/>
              </a:rPr>
              <a:t> </a:t>
            </a:r>
            <a:r>
              <a:rPr lang="nb-NO" sz="4000" dirty="0" err="1" smtClean="0">
                <a:latin typeface="Calibri" charset="0"/>
                <a:ea typeface="ＭＳ Ｐゴシック" charset="0"/>
                <a:cs typeface="ＭＳ Ｐゴシック" charset="0"/>
              </a:rPr>
              <a:t>Statistics</a:t>
            </a:r>
            <a:r>
              <a:rPr lang="nb-NO" sz="4000" dirty="0" smtClean="0">
                <a:latin typeface="Calibri" charset="0"/>
                <a:ea typeface="ＭＳ Ｐゴシック" charset="0"/>
                <a:cs typeface="ＭＳ Ｐゴシック" charset="0"/>
              </a:rPr>
              <a:t> in </a:t>
            </a:r>
            <a:br>
              <a:rPr lang="nb-NO" sz="4000" dirty="0" smtClean="0">
                <a:latin typeface="Calibri" charset="0"/>
                <a:ea typeface="ＭＳ Ｐゴシック" charset="0"/>
                <a:cs typeface="ＭＳ Ｐゴシック" charset="0"/>
              </a:rPr>
            </a:br>
            <a:r>
              <a:rPr lang="nb-NO" sz="4000" dirty="0" err="1" smtClean="0">
                <a:latin typeface="Calibri" charset="0"/>
                <a:ea typeface="ＭＳ Ｐゴシック" charset="0"/>
                <a:cs typeface="ＭＳ Ｐゴシック" charset="0"/>
              </a:rPr>
              <a:t>Cognitive</a:t>
            </a:r>
            <a:r>
              <a:rPr lang="nb-NO" sz="4000" dirty="0" smtClean="0">
                <a:latin typeface="Calibri" charset="0"/>
                <a:ea typeface="ＭＳ Ｐゴシック" charset="0"/>
                <a:cs typeface="ＭＳ Ｐゴシック" charset="0"/>
              </a:rPr>
              <a:t> </a:t>
            </a:r>
            <a:r>
              <a:rPr lang="nb-NO" sz="4000" dirty="0" err="1" smtClean="0">
                <a:latin typeface="Calibri" charset="0"/>
                <a:ea typeface="ＭＳ Ｐゴシック" charset="0"/>
                <a:cs typeface="ＭＳ Ｐゴシック" charset="0"/>
              </a:rPr>
              <a:t>Linguistics</a:t>
            </a:r>
            <a:endParaRPr lang="en-US" sz="4000" dirty="0"/>
          </a:p>
        </p:txBody>
      </p:sp>
      <p:sp>
        <p:nvSpPr>
          <p:cNvPr id="3" name="Undertittel 2"/>
          <p:cNvSpPr>
            <a:spLocks noGrp="1"/>
          </p:cNvSpPr>
          <p:nvPr>
            <p:ph type="subTitle" idx="1"/>
          </p:nvPr>
        </p:nvSpPr>
        <p:spPr/>
        <p:txBody>
          <a:bodyPr>
            <a:normAutofit/>
          </a:bodyPr>
          <a:lstStyle/>
          <a:p>
            <a:pPr>
              <a:defRPr/>
            </a:pPr>
            <a:r>
              <a:rPr lang="nb-NO" sz="2800" dirty="0"/>
              <a:t>Laura A. Janda</a:t>
            </a:r>
          </a:p>
          <a:p>
            <a:pPr>
              <a:defRPr/>
            </a:pPr>
            <a:r>
              <a:rPr lang="nb-NO" sz="2800" dirty="0" err="1" smtClean="0"/>
              <a:t>laura.janda</a:t>
            </a:r>
            <a:r>
              <a:rPr lang="nb-NO" sz="2800" dirty="0" err="1"/>
              <a:t>@</a:t>
            </a:r>
            <a:r>
              <a:rPr lang="nb-NO" sz="2800" dirty="0" err="1" smtClean="0"/>
              <a:t>uit.no</a:t>
            </a:r>
            <a:endParaRPr lang="nb-NO" sz="28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557" y="1077289"/>
            <a:ext cx="8156411" cy="5627676"/>
          </a:xfrm>
          <a:prstGeom prst="rect">
            <a:avLst/>
          </a:prstGeom>
        </p:spPr>
      </p:pic>
      <p:sp>
        <p:nvSpPr>
          <p:cNvPr id="3" name="Title 1"/>
          <p:cNvSpPr txBox="1">
            <a:spLocks/>
          </p:cNvSpPr>
          <p:nvPr/>
        </p:nvSpPr>
        <p:spPr>
          <a:xfrm>
            <a:off x="670300" y="300207"/>
            <a:ext cx="7880116" cy="1216926"/>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nb-NO" dirty="0" err="1" smtClean="0"/>
              <a:t>Stefanowitsch</a:t>
            </a:r>
            <a:r>
              <a:rPr lang="nb-NO" dirty="0" smtClean="0"/>
              <a:t> 2011</a:t>
            </a:r>
          </a:p>
          <a:p>
            <a:r>
              <a:rPr lang="nb-NO" b="0" dirty="0" smtClean="0"/>
              <a:t>verb </a:t>
            </a:r>
            <a:r>
              <a:rPr lang="nb-NO" b="0" dirty="0" err="1" smtClean="0"/>
              <a:t>class</a:t>
            </a:r>
            <a:r>
              <a:rPr lang="nb-NO" b="0" dirty="0" smtClean="0"/>
              <a:t> vs. </a:t>
            </a:r>
            <a:r>
              <a:rPr lang="nb-NO" b="0" dirty="0" err="1" smtClean="0"/>
              <a:t>syntactic</a:t>
            </a:r>
            <a:r>
              <a:rPr lang="nb-NO" b="0" dirty="0" smtClean="0"/>
              <a:t> </a:t>
            </a:r>
            <a:r>
              <a:rPr lang="nb-NO" b="0" dirty="0" err="1" smtClean="0"/>
              <a:t>weight</a:t>
            </a:r>
            <a:endParaRPr lang="nb-NO" b="0" dirty="0"/>
          </a:p>
        </p:txBody>
      </p:sp>
    </p:spTree>
    <p:extLst>
      <p:ext uri="{BB962C8B-B14F-4D97-AF65-F5344CB8AC3E}">
        <p14:creationId xmlns:p14="http://schemas.microsoft.com/office/powerpoint/2010/main" val="391486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Chi-</a:t>
            </a:r>
            <a:r>
              <a:rPr lang="nb-NO" dirty="0" err="1" smtClean="0"/>
              <a:t>square</a:t>
            </a:r>
            <a:r>
              <a:rPr lang="nb-NO" dirty="0" smtClean="0"/>
              <a:t>: </a:t>
            </a:r>
            <a:r>
              <a:rPr lang="nb-NO" dirty="0" err="1" smtClean="0"/>
              <a:t>Goldberg</a:t>
            </a:r>
            <a:r>
              <a:rPr lang="nb-NO" dirty="0" smtClean="0"/>
              <a:t> 2011</a:t>
            </a:r>
            <a:endParaRPr lang="nb-NO" dirty="0"/>
          </a:p>
        </p:txBody>
      </p:sp>
      <p:sp>
        <p:nvSpPr>
          <p:cNvPr id="3" name="Content Placeholder 2"/>
          <p:cNvSpPr>
            <a:spLocks noGrp="1"/>
          </p:cNvSpPr>
          <p:nvPr>
            <p:ph idx="1"/>
          </p:nvPr>
        </p:nvSpPr>
        <p:spPr>
          <a:xfrm>
            <a:off x="329282" y="1751183"/>
            <a:ext cx="8229600" cy="4908014"/>
          </a:xfrm>
        </p:spPr>
        <p:txBody>
          <a:bodyPr/>
          <a:lstStyle/>
          <a:p>
            <a:pPr marL="0" indent="0">
              <a:buNone/>
            </a:pPr>
            <a:r>
              <a:rPr lang="nb-NO" b="1" dirty="0" smtClean="0"/>
              <a:t>Research </a:t>
            </a:r>
            <a:r>
              <a:rPr lang="nb-NO" b="1" dirty="0" err="1" smtClean="0"/>
              <a:t>question</a:t>
            </a:r>
            <a:r>
              <a:rPr lang="nb-NO" b="1" dirty="0" smtClean="0"/>
              <a:t>:</a:t>
            </a:r>
          </a:p>
          <a:p>
            <a:pPr marL="0" indent="0">
              <a:buNone/>
            </a:pPr>
            <a:r>
              <a:rPr lang="nb-NO" dirty="0" smtClean="0"/>
              <a:t>Same as </a:t>
            </a:r>
            <a:r>
              <a:rPr lang="nb-NO" dirty="0" err="1" smtClean="0"/>
              <a:t>Stefanowitsch</a:t>
            </a:r>
            <a:r>
              <a:rPr lang="nb-NO" dirty="0" smtClean="0"/>
              <a:t> 2011, </a:t>
            </a:r>
            <a:r>
              <a:rPr lang="nb-NO" dirty="0" err="1" smtClean="0"/>
              <a:t>plus</a:t>
            </a:r>
            <a:r>
              <a:rPr lang="nb-NO" dirty="0" smtClean="0"/>
              <a:t>: </a:t>
            </a:r>
            <a:r>
              <a:rPr lang="nb-NO" dirty="0" err="1" smtClean="0"/>
              <a:t>are</a:t>
            </a:r>
            <a:r>
              <a:rPr lang="nb-NO" dirty="0" smtClean="0"/>
              <a:t> </a:t>
            </a:r>
            <a:r>
              <a:rPr lang="nb-NO" dirty="0" err="1" smtClean="0"/>
              <a:t>the</a:t>
            </a:r>
            <a:r>
              <a:rPr lang="nb-NO" dirty="0" smtClean="0"/>
              <a:t> alternative </a:t>
            </a:r>
            <a:r>
              <a:rPr lang="nb-NO" dirty="0" err="1" smtClean="0"/>
              <a:t>constructions</a:t>
            </a:r>
            <a:r>
              <a:rPr lang="nb-NO" dirty="0" smtClean="0"/>
              <a:t> </a:t>
            </a:r>
            <a:r>
              <a:rPr lang="nb-NO" dirty="0" err="1" smtClean="0"/>
              <a:t>really</a:t>
            </a:r>
            <a:r>
              <a:rPr lang="nb-NO" dirty="0" smtClean="0"/>
              <a:t> in </a:t>
            </a:r>
            <a:r>
              <a:rPr lang="nb-NO" dirty="0" err="1" smtClean="0"/>
              <a:t>competition</a:t>
            </a:r>
            <a:r>
              <a:rPr lang="nb-NO" dirty="0" smtClean="0"/>
              <a:t>?</a:t>
            </a:r>
          </a:p>
          <a:p>
            <a:pPr marL="0" indent="0">
              <a:buNone/>
            </a:pPr>
            <a:endParaRPr lang="nb-NO" dirty="0"/>
          </a:p>
          <a:p>
            <a:pPr marL="0" indent="0">
              <a:buNone/>
            </a:pPr>
            <a:r>
              <a:rPr lang="nb-NO" b="1" dirty="0" smtClean="0"/>
              <a:t>Data:</a:t>
            </a:r>
          </a:p>
          <a:p>
            <a:pPr marL="0" indent="0">
              <a:buNone/>
            </a:pPr>
            <a:r>
              <a:rPr lang="nb-NO" dirty="0" smtClean="0"/>
              <a:t>Corpus </a:t>
            </a:r>
            <a:r>
              <a:rPr lang="nb-NO" dirty="0" err="1" smtClean="0"/>
              <a:t>of</a:t>
            </a:r>
            <a:r>
              <a:rPr lang="nb-NO" dirty="0" smtClean="0"/>
              <a:t> </a:t>
            </a:r>
            <a:r>
              <a:rPr lang="nb-NO" dirty="0" err="1" smtClean="0"/>
              <a:t>Contemporary</a:t>
            </a:r>
            <a:r>
              <a:rPr lang="nb-NO" dirty="0" smtClean="0"/>
              <a:t> American English</a:t>
            </a:r>
          </a:p>
          <a:p>
            <a:pPr marL="0" indent="0">
              <a:buNone/>
            </a:pPr>
            <a:r>
              <a:rPr lang="nb-NO" dirty="0" smtClean="0"/>
              <a:t>15000+ </a:t>
            </a:r>
            <a:r>
              <a:rPr lang="nb-NO" dirty="0" err="1" smtClean="0"/>
              <a:t>exx</a:t>
            </a:r>
            <a:r>
              <a:rPr lang="nb-NO" dirty="0" smtClean="0"/>
              <a:t> alternating verbs, 400+ </a:t>
            </a:r>
            <a:r>
              <a:rPr lang="nb-NO" dirty="0" err="1" smtClean="0"/>
              <a:t>exx</a:t>
            </a:r>
            <a:r>
              <a:rPr lang="nb-NO" dirty="0" smtClean="0"/>
              <a:t> non-alternating verbs</a:t>
            </a:r>
          </a:p>
          <a:p>
            <a:pPr marL="0" indent="0">
              <a:buNone/>
            </a:pPr>
            <a:endParaRPr lang="nb-NO" dirty="0"/>
          </a:p>
          <a:p>
            <a:pPr marL="0" indent="0">
              <a:buNone/>
            </a:pPr>
            <a:r>
              <a:rPr lang="nb-NO" b="1" dirty="0" err="1" smtClean="0"/>
              <a:t>Factors</a:t>
            </a:r>
            <a:r>
              <a:rPr lang="nb-NO" b="1" dirty="0" smtClean="0"/>
              <a:t>:</a:t>
            </a:r>
          </a:p>
          <a:p>
            <a:pPr marL="0" indent="0">
              <a:buNone/>
            </a:pPr>
            <a:r>
              <a:rPr lang="nb-NO" dirty="0" smtClean="0"/>
              <a:t>verb </a:t>
            </a:r>
            <a:r>
              <a:rPr lang="nb-NO" dirty="0" err="1" smtClean="0"/>
              <a:t>class</a:t>
            </a:r>
            <a:r>
              <a:rPr lang="nb-NO" dirty="0" smtClean="0"/>
              <a:t> (alternating vs. non-alternating)</a:t>
            </a:r>
          </a:p>
          <a:p>
            <a:pPr marL="0" indent="0">
              <a:buNone/>
            </a:pPr>
            <a:r>
              <a:rPr lang="nb-NO" dirty="0" smtClean="0"/>
              <a:t>vs.</a:t>
            </a:r>
          </a:p>
          <a:p>
            <a:pPr marL="0" indent="0">
              <a:buNone/>
            </a:pPr>
            <a:r>
              <a:rPr lang="nb-NO" dirty="0" err="1" smtClean="0"/>
              <a:t>construction</a:t>
            </a:r>
            <a:r>
              <a:rPr lang="nb-NO" dirty="0" smtClean="0"/>
              <a:t> (</a:t>
            </a:r>
            <a:r>
              <a:rPr lang="nb-NO" dirty="0" err="1" smtClean="0"/>
              <a:t>prepositional</a:t>
            </a:r>
            <a:r>
              <a:rPr lang="nb-NO" dirty="0" smtClean="0"/>
              <a:t> </a:t>
            </a:r>
            <a:r>
              <a:rPr lang="nb-NO" dirty="0" err="1" smtClean="0"/>
              <a:t>dative</a:t>
            </a:r>
            <a:r>
              <a:rPr lang="nb-NO" dirty="0" smtClean="0"/>
              <a:t> vs. </a:t>
            </a:r>
            <a:r>
              <a:rPr lang="nb-NO" dirty="0" err="1" smtClean="0"/>
              <a:t>ditransitive</a:t>
            </a:r>
            <a:r>
              <a:rPr lang="nb-NO" dirty="0" smtClean="0"/>
              <a:t>)</a:t>
            </a:r>
          </a:p>
          <a:p>
            <a:pPr marL="0" indent="0">
              <a:buNone/>
            </a:pPr>
            <a:endParaRPr lang="nb-NO" dirty="0"/>
          </a:p>
          <a:p>
            <a:pPr marL="0" indent="0">
              <a:buNone/>
            </a:pPr>
            <a:r>
              <a:rPr lang="nb-NO" b="1" dirty="0" err="1" smtClean="0"/>
              <a:t>Result</a:t>
            </a:r>
            <a:r>
              <a:rPr lang="nb-NO" b="1" dirty="0" smtClean="0"/>
              <a:t>:</a:t>
            </a:r>
            <a:r>
              <a:rPr lang="nb-NO" dirty="0" smtClean="0"/>
              <a:t> p&lt;0.0001; 0.04 </a:t>
            </a:r>
            <a:r>
              <a:rPr lang="nb-NO" dirty="0" err="1" smtClean="0"/>
              <a:t>probability</a:t>
            </a:r>
            <a:r>
              <a:rPr lang="nb-NO" dirty="0" smtClean="0"/>
              <a:t> </a:t>
            </a:r>
            <a:r>
              <a:rPr lang="nb-NO" dirty="0" err="1" smtClean="0"/>
              <a:t>of</a:t>
            </a:r>
            <a:r>
              <a:rPr lang="nb-NO" dirty="0" smtClean="0"/>
              <a:t> </a:t>
            </a:r>
            <a:r>
              <a:rPr lang="nb-NO" dirty="0" err="1" smtClean="0"/>
              <a:t>prepositional</a:t>
            </a:r>
            <a:r>
              <a:rPr lang="nb-NO" dirty="0" smtClean="0"/>
              <a:t> </a:t>
            </a:r>
            <a:r>
              <a:rPr lang="nb-NO" dirty="0" err="1" smtClean="0"/>
              <a:t>dative</a:t>
            </a:r>
            <a:r>
              <a:rPr lang="nb-NO" dirty="0" smtClean="0"/>
              <a:t> for alternating verbs vs. 0.83 for non-alternating verbs; </a:t>
            </a:r>
            <a:r>
              <a:rPr lang="nb-NO" dirty="0" err="1" smtClean="0"/>
              <a:t>sufficient</a:t>
            </a:r>
            <a:r>
              <a:rPr lang="nb-NO" dirty="0" smtClean="0"/>
              <a:t> </a:t>
            </a:r>
            <a:r>
              <a:rPr lang="nb-NO" dirty="0" err="1" smtClean="0"/>
              <a:t>evidence</a:t>
            </a:r>
            <a:r>
              <a:rPr lang="nb-NO" dirty="0" smtClean="0"/>
              <a:t> for </a:t>
            </a:r>
            <a:r>
              <a:rPr lang="nb-NO" dirty="0" err="1" smtClean="0"/>
              <a:t>preemption</a:t>
            </a:r>
            <a:endParaRPr lang="nb-NO" dirty="0" smtClean="0"/>
          </a:p>
          <a:p>
            <a:pPr marL="0" indent="0">
              <a:buNone/>
            </a:pPr>
            <a:endParaRPr lang="nb-NO" dirty="0" smtClean="0"/>
          </a:p>
          <a:p>
            <a:pPr marL="0" indent="0">
              <a:buNone/>
            </a:pPr>
            <a:endParaRPr lang="nb-NO" dirty="0"/>
          </a:p>
        </p:txBody>
      </p:sp>
      <p:pic>
        <p:nvPicPr>
          <p:cNvPr id="4" name="Picture 3"/>
          <p:cNvPicPr>
            <a:picLocks noChangeAspect="1"/>
          </p:cNvPicPr>
          <p:nvPr/>
        </p:nvPicPr>
        <p:blipFill>
          <a:blip r:embed="rId2"/>
          <a:stretch>
            <a:fillRect/>
          </a:stretch>
        </p:blipFill>
        <p:spPr>
          <a:xfrm>
            <a:off x="7021472" y="0"/>
            <a:ext cx="2122527" cy="2151081"/>
          </a:xfrm>
          <a:prstGeom prst="rect">
            <a:avLst/>
          </a:prstGeom>
        </p:spPr>
      </p:pic>
    </p:spTree>
    <p:extLst>
      <p:ext uri="{BB962C8B-B14F-4D97-AF65-F5344CB8AC3E}">
        <p14:creationId xmlns:p14="http://schemas.microsoft.com/office/powerpoint/2010/main" val="1430151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0266" y="416889"/>
            <a:ext cx="5881633" cy="3041592"/>
          </a:xfrm>
          <a:prstGeom prst="rect">
            <a:avLst/>
          </a:prstGeom>
        </p:spPr>
      </p:pic>
      <p:pic>
        <p:nvPicPr>
          <p:cNvPr id="3" name="Picture 2"/>
          <p:cNvPicPr>
            <a:picLocks noChangeAspect="1"/>
          </p:cNvPicPr>
          <p:nvPr/>
        </p:nvPicPr>
        <p:blipFill>
          <a:blip r:embed="rId3"/>
          <a:stretch>
            <a:fillRect/>
          </a:stretch>
        </p:blipFill>
        <p:spPr>
          <a:xfrm>
            <a:off x="2710351" y="3581452"/>
            <a:ext cx="5801547" cy="3180911"/>
          </a:xfrm>
          <a:prstGeom prst="rect">
            <a:avLst/>
          </a:prstGeom>
        </p:spPr>
      </p:pic>
      <p:sp>
        <p:nvSpPr>
          <p:cNvPr id="4" name="Title 1"/>
          <p:cNvSpPr txBox="1">
            <a:spLocks/>
          </p:cNvSpPr>
          <p:nvPr/>
        </p:nvSpPr>
        <p:spPr>
          <a:xfrm>
            <a:off x="155467" y="406206"/>
            <a:ext cx="2247085" cy="4719774"/>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nb-NO" dirty="0" err="1" smtClean="0"/>
              <a:t>Goldberg</a:t>
            </a:r>
            <a:r>
              <a:rPr lang="nb-NO" dirty="0" smtClean="0"/>
              <a:t> 2011:</a:t>
            </a:r>
            <a:r>
              <a:rPr lang="nb-NO" b="0" dirty="0" smtClean="0"/>
              <a:t> Data </a:t>
            </a:r>
            <a:r>
              <a:rPr lang="nb-NO" b="0" dirty="0" err="1" smtClean="0"/>
              <a:t>on</a:t>
            </a:r>
            <a:r>
              <a:rPr lang="nb-NO" b="0" dirty="0" smtClean="0"/>
              <a:t>  verb </a:t>
            </a:r>
            <a:r>
              <a:rPr lang="nb-NO" b="0" dirty="0" err="1" smtClean="0"/>
              <a:t>class</a:t>
            </a:r>
            <a:r>
              <a:rPr lang="nb-NO" b="0" dirty="0" smtClean="0"/>
              <a:t> (alternating vs. non-alternating) vs. </a:t>
            </a:r>
            <a:r>
              <a:rPr lang="nb-NO" b="0" dirty="0" err="1" smtClean="0"/>
              <a:t>construction</a:t>
            </a:r>
            <a:endParaRPr lang="nb-NO" dirty="0"/>
          </a:p>
        </p:txBody>
      </p:sp>
    </p:spTree>
    <p:extLst>
      <p:ext uri="{BB962C8B-B14F-4D97-AF65-F5344CB8AC3E}">
        <p14:creationId xmlns:p14="http://schemas.microsoft.com/office/powerpoint/2010/main" val="177593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Chi-</a:t>
            </a:r>
            <a:r>
              <a:rPr lang="nb-NO" dirty="0" err="1" smtClean="0"/>
              <a:t>square</a:t>
            </a:r>
            <a:r>
              <a:rPr lang="nb-NO" dirty="0" smtClean="0"/>
              <a:t>: Falck and Gibbs 2012</a:t>
            </a:r>
            <a:endParaRPr lang="nb-NO" dirty="0"/>
          </a:p>
        </p:txBody>
      </p:sp>
      <p:sp>
        <p:nvSpPr>
          <p:cNvPr id="3" name="Content Placeholder 2"/>
          <p:cNvSpPr>
            <a:spLocks noGrp="1"/>
          </p:cNvSpPr>
          <p:nvPr>
            <p:ph idx="1"/>
          </p:nvPr>
        </p:nvSpPr>
        <p:spPr>
          <a:xfrm>
            <a:off x="329282" y="1751183"/>
            <a:ext cx="8229600" cy="4908014"/>
          </a:xfrm>
        </p:spPr>
        <p:txBody>
          <a:bodyPr>
            <a:normAutofit lnSpcReduction="10000"/>
          </a:bodyPr>
          <a:lstStyle/>
          <a:p>
            <a:pPr marL="0" indent="0">
              <a:buNone/>
            </a:pPr>
            <a:r>
              <a:rPr lang="nb-NO" b="1" dirty="0" smtClean="0"/>
              <a:t>Research </a:t>
            </a:r>
            <a:r>
              <a:rPr lang="nb-NO" b="1" dirty="0" err="1" smtClean="0"/>
              <a:t>question</a:t>
            </a:r>
            <a:r>
              <a:rPr lang="nb-NO" b="1" dirty="0" smtClean="0"/>
              <a:t>:</a:t>
            </a:r>
          </a:p>
          <a:p>
            <a:pPr marL="0" indent="0">
              <a:buNone/>
            </a:pPr>
            <a:r>
              <a:rPr lang="nb-NO" dirty="0" smtClean="0"/>
              <a:t>Do </a:t>
            </a:r>
            <a:r>
              <a:rPr lang="nb-NO" dirty="0" err="1" smtClean="0"/>
              <a:t>bodily</a:t>
            </a:r>
            <a:r>
              <a:rPr lang="nb-NO" dirty="0" smtClean="0"/>
              <a:t> </a:t>
            </a:r>
            <a:r>
              <a:rPr lang="nb-NO" dirty="0" err="1" smtClean="0"/>
              <a:t>experience</a:t>
            </a:r>
            <a:r>
              <a:rPr lang="nb-NO" dirty="0" smtClean="0"/>
              <a:t> </a:t>
            </a:r>
            <a:r>
              <a:rPr lang="nb-NO" dirty="0" err="1" smtClean="0"/>
              <a:t>of</a:t>
            </a:r>
            <a:r>
              <a:rPr lang="nb-NO" dirty="0" smtClean="0"/>
              <a:t> </a:t>
            </a:r>
            <a:r>
              <a:rPr lang="nb-NO" dirty="0" err="1" smtClean="0"/>
              <a:t>paths</a:t>
            </a:r>
            <a:r>
              <a:rPr lang="nb-NO" dirty="0" smtClean="0"/>
              <a:t> vs. </a:t>
            </a:r>
            <a:r>
              <a:rPr lang="nb-NO" dirty="0" err="1" smtClean="0"/>
              <a:t>roads</a:t>
            </a:r>
            <a:r>
              <a:rPr lang="nb-NO" dirty="0" smtClean="0"/>
              <a:t> </a:t>
            </a:r>
            <a:r>
              <a:rPr lang="nb-NO" dirty="0" err="1" smtClean="0"/>
              <a:t>motivate</a:t>
            </a:r>
            <a:r>
              <a:rPr lang="nb-NO" dirty="0" smtClean="0"/>
              <a:t> </a:t>
            </a:r>
            <a:r>
              <a:rPr lang="nb-NO" dirty="0" err="1" smtClean="0"/>
              <a:t>metaphorical</a:t>
            </a:r>
            <a:r>
              <a:rPr lang="nb-NO" dirty="0" smtClean="0"/>
              <a:t> </a:t>
            </a:r>
            <a:r>
              <a:rPr lang="nb-NO" dirty="0" err="1" smtClean="0"/>
              <a:t>meanings</a:t>
            </a:r>
            <a:r>
              <a:rPr lang="nb-NO" dirty="0" smtClean="0"/>
              <a:t>?</a:t>
            </a:r>
          </a:p>
          <a:p>
            <a:pPr marL="0" indent="0">
              <a:buNone/>
            </a:pPr>
            <a:endParaRPr lang="nb-NO" dirty="0"/>
          </a:p>
          <a:p>
            <a:pPr marL="0" indent="0">
              <a:buNone/>
            </a:pPr>
            <a:r>
              <a:rPr lang="nb-NO" b="1" dirty="0" smtClean="0"/>
              <a:t>Data:</a:t>
            </a:r>
          </a:p>
          <a:p>
            <a:pPr marL="0" indent="0">
              <a:buNone/>
            </a:pPr>
            <a:r>
              <a:rPr lang="nb-NO" dirty="0" smtClean="0"/>
              <a:t>Experiment + British National Corpus</a:t>
            </a:r>
          </a:p>
          <a:p>
            <a:pPr marL="0" indent="0">
              <a:buNone/>
            </a:pPr>
            <a:endParaRPr lang="nb-NO" dirty="0"/>
          </a:p>
          <a:p>
            <a:pPr marL="0" indent="0">
              <a:buNone/>
            </a:pPr>
            <a:r>
              <a:rPr lang="nb-NO" b="1" dirty="0" err="1" smtClean="0"/>
              <a:t>Factors</a:t>
            </a:r>
            <a:r>
              <a:rPr lang="nb-NO" b="1" dirty="0" smtClean="0"/>
              <a:t>:</a:t>
            </a:r>
          </a:p>
          <a:p>
            <a:pPr marL="0" indent="0">
              <a:buNone/>
            </a:pPr>
            <a:r>
              <a:rPr lang="nb-NO" i="1" dirty="0" err="1" smtClean="0"/>
              <a:t>path</a:t>
            </a:r>
            <a:r>
              <a:rPr lang="nb-NO" dirty="0" smtClean="0"/>
              <a:t> vs. </a:t>
            </a:r>
            <a:r>
              <a:rPr lang="nb-NO" i="1" dirty="0" err="1" smtClean="0"/>
              <a:t>road</a:t>
            </a:r>
            <a:endParaRPr lang="nb-NO" i="1" dirty="0" smtClean="0"/>
          </a:p>
          <a:p>
            <a:pPr marL="0" indent="0">
              <a:buNone/>
            </a:pPr>
            <a:r>
              <a:rPr lang="nb-NO" dirty="0" smtClean="0"/>
              <a:t>vs.</a:t>
            </a:r>
          </a:p>
          <a:p>
            <a:pPr marL="0" indent="0">
              <a:buNone/>
            </a:pPr>
            <a:r>
              <a:rPr lang="nb-NO" dirty="0" err="1" smtClean="0"/>
              <a:t>description</a:t>
            </a:r>
            <a:r>
              <a:rPr lang="nb-NO" dirty="0" smtClean="0"/>
              <a:t> </a:t>
            </a:r>
            <a:r>
              <a:rPr lang="nb-NO" dirty="0" err="1" smtClean="0"/>
              <a:t>of</a:t>
            </a:r>
            <a:r>
              <a:rPr lang="nb-NO" dirty="0" smtClean="0"/>
              <a:t> </a:t>
            </a:r>
            <a:r>
              <a:rPr lang="nb-NO" dirty="0" err="1" smtClean="0"/>
              <a:t>courses</a:t>
            </a:r>
            <a:r>
              <a:rPr lang="nb-NO" dirty="0" smtClean="0"/>
              <a:t> </a:t>
            </a:r>
            <a:r>
              <a:rPr lang="nb-NO" dirty="0" err="1" smtClean="0"/>
              <a:t>of</a:t>
            </a:r>
            <a:r>
              <a:rPr lang="nb-NO" dirty="0" smtClean="0"/>
              <a:t> action/</a:t>
            </a:r>
            <a:r>
              <a:rPr lang="nb-NO" dirty="0" err="1" smtClean="0"/>
              <a:t>ways</a:t>
            </a:r>
            <a:r>
              <a:rPr lang="nb-NO" dirty="0" smtClean="0"/>
              <a:t> </a:t>
            </a:r>
            <a:r>
              <a:rPr lang="nb-NO" dirty="0" err="1" smtClean="0"/>
              <a:t>of</a:t>
            </a:r>
            <a:r>
              <a:rPr lang="nb-NO" dirty="0" smtClean="0"/>
              <a:t> </a:t>
            </a:r>
            <a:r>
              <a:rPr lang="nb-NO" dirty="0" err="1" smtClean="0"/>
              <a:t>living</a:t>
            </a:r>
            <a:r>
              <a:rPr lang="nb-NO" dirty="0" smtClean="0"/>
              <a:t> vs. </a:t>
            </a:r>
            <a:r>
              <a:rPr lang="nb-NO" dirty="0" err="1" smtClean="0"/>
              <a:t>purposeful</a:t>
            </a:r>
            <a:r>
              <a:rPr lang="nb-NO" dirty="0" smtClean="0"/>
              <a:t> </a:t>
            </a:r>
            <a:r>
              <a:rPr lang="nb-NO" dirty="0" err="1" smtClean="0"/>
              <a:t>activity</a:t>
            </a:r>
            <a:r>
              <a:rPr lang="nb-NO" dirty="0" smtClean="0"/>
              <a:t>/</a:t>
            </a:r>
            <a:r>
              <a:rPr lang="nb-NO" dirty="0" err="1" smtClean="0"/>
              <a:t>political</a:t>
            </a:r>
            <a:r>
              <a:rPr lang="nb-NO" dirty="0" smtClean="0"/>
              <a:t>/</a:t>
            </a:r>
            <a:r>
              <a:rPr lang="nb-NO" dirty="0" err="1" smtClean="0"/>
              <a:t>financial</a:t>
            </a:r>
            <a:r>
              <a:rPr lang="nb-NO" dirty="0" smtClean="0"/>
              <a:t> matters</a:t>
            </a:r>
          </a:p>
          <a:p>
            <a:pPr marL="0" indent="0">
              <a:buNone/>
            </a:pPr>
            <a:endParaRPr lang="nb-NO" dirty="0"/>
          </a:p>
          <a:p>
            <a:pPr marL="0" indent="0">
              <a:buNone/>
            </a:pPr>
            <a:r>
              <a:rPr lang="nb-NO" b="1" dirty="0" err="1" smtClean="0"/>
              <a:t>Result</a:t>
            </a:r>
            <a:r>
              <a:rPr lang="nb-NO" b="1" dirty="0" smtClean="0"/>
              <a:t>:</a:t>
            </a:r>
            <a:r>
              <a:rPr lang="nb-NO" dirty="0" smtClean="0"/>
              <a:t> p&lt;0.001; </a:t>
            </a:r>
            <a:r>
              <a:rPr lang="en-US" dirty="0"/>
              <a:t>evidence that people’s understanding of their physical experiences with paths and roads also informs their metaphorical choices, making </a:t>
            </a:r>
            <a:r>
              <a:rPr lang="en-US" i="1" dirty="0"/>
              <a:t>path</a:t>
            </a:r>
            <a:r>
              <a:rPr lang="en-US" dirty="0"/>
              <a:t> more appropriate for descriptions of personal struggles, and </a:t>
            </a:r>
            <a:r>
              <a:rPr lang="en-US" i="1" dirty="0"/>
              <a:t>road</a:t>
            </a:r>
            <a:r>
              <a:rPr lang="en-US" dirty="0"/>
              <a:t> more appropriate for straightforward progress toward a goal </a:t>
            </a:r>
            <a:endParaRPr lang="nb-NO" dirty="0" smtClean="0"/>
          </a:p>
          <a:p>
            <a:pPr marL="0" indent="0">
              <a:buNone/>
            </a:pPr>
            <a:endParaRPr lang="nb-NO" dirty="0"/>
          </a:p>
        </p:txBody>
      </p:sp>
      <p:pic>
        <p:nvPicPr>
          <p:cNvPr id="4" name="Picture 3"/>
          <p:cNvPicPr>
            <a:picLocks noChangeAspect="1"/>
          </p:cNvPicPr>
          <p:nvPr/>
        </p:nvPicPr>
        <p:blipFill rotWithShape="1">
          <a:blip r:embed="rId2"/>
          <a:srcRect b="23280"/>
          <a:stretch/>
        </p:blipFill>
        <p:spPr>
          <a:xfrm>
            <a:off x="7654923" y="0"/>
            <a:ext cx="1621892" cy="1659078"/>
          </a:xfrm>
          <a:prstGeom prst="rect">
            <a:avLst/>
          </a:prstGeom>
        </p:spPr>
      </p:pic>
      <p:pic>
        <p:nvPicPr>
          <p:cNvPr id="5" name="Picture 4"/>
          <p:cNvPicPr>
            <a:picLocks noChangeAspect="1"/>
          </p:cNvPicPr>
          <p:nvPr/>
        </p:nvPicPr>
        <p:blipFill>
          <a:blip r:embed="rId3"/>
          <a:stretch>
            <a:fillRect/>
          </a:stretch>
        </p:blipFill>
        <p:spPr>
          <a:xfrm>
            <a:off x="6406806" y="1"/>
            <a:ext cx="1248117" cy="1664156"/>
          </a:xfrm>
          <a:prstGeom prst="rect">
            <a:avLst/>
          </a:prstGeom>
        </p:spPr>
      </p:pic>
    </p:spTree>
    <p:extLst>
      <p:ext uri="{BB962C8B-B14F-4D97-AF65-F5344CB8AC3E}">
        <p14:creationId xmlns:p14="http://schemas.microsoft.com/office/powerpoint/2010/main" val="277139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0081" y="166728"/>
            <a:ext cx="7173675" cy="4089665"/>
          </a:xfrm>
          <a:prstGeom prst="rect">
            <a:avLst/>
          </a:prstGeom>
        </p:spPr>
      </p:pic>
      <p:pic>
        <p:nvPicPr>
          <p:cNvPr id="3" name="Picture 2"/>
          <p:cNvPicPr>
            <a:picLocks noChangeAspect="1"/>
          </p:cNvPicPr>
          <p:nvPr/>
        </p:nvPicPr>
        <p:blipFill>
          <a:blip r:embed="rId3"/>
          <a:stretch>
            <a:fillRect/>
          </a:stretch>
        </p:blipFill>
        <p:spPr>
          <a:xfrm>
            <a:off x="3537967" y="4358284"/>
            <a:ext cx="5359752" cy="2499716"/>
          </a:xfrm>
          <a:prstGeom prst="rect">
            <a:avLst/>
          </a:prstGeom>
        </p:spPr>
      </p:pic>
      <p:sp>
        <p:nvSpPr>
          <p:cNvPr id="4" name="Title 1"/>
          <p:cNvSpPr txBox="1">
            <a:spLocks/>
          </p:cNvSpPr>
          <p:nvPr/>
        </p:nvSpPr>
        <p:spPr>
          <a:xfrm>
            <a:off x="652120" y="4256392"/>
            <a:ext cx="2734335" cy="2494339"/>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nb-NO" dirty="0" smtClean="0"/>
              <a:t>Falck &amp; Gibbs 2012:</a:t>
            </a:r>
          </a:p>
          <a:p>
            <a:r>
              <a:rPr lang="nb-NO" b="0" i="1" dirty="0" err="1" smtClean="0"/>
              <a:t>path</a:t>
            </a:r>
            <a:r>
              <a:rPr lang="nb-NO" b="0" i="1" dirty="0" smtClean="0"/>
              <a:t>/</a:t>
            </a:r>
            <a:r>
              <a:rPr lang="nb-NO" b="0" i="1" dirty="0" err="1" smtClean="0"/>
              <a:t>road</a:t>
            </a:r>
            <a:r>
              <a:rPr lang="nb-NO" b="0" dirty="0" smtClean="0"/>
              <a:t> vs. </a:t>
            </a:r>
            <a:r>
              <a:rPr lang="nb-NO" b="0" dirty="0" err="1" smtClean="0"/>
              <a:t>descriptions</a:t>
            </a:r>
            <a:endParaRPr lang="nb-NO" b="0" dirty="0" smtClean="0"/>
          </a:p>
          <a:p>
            <a:endParaRPr lang="nb-NO" b="0" dirty="0"/>
          </a:p>
        </p:txBody>
      </p:sp>
    </p:spTree>
    <p:extLst>
      <p:ext uri="{BB962C8B-B14F-4D97-AF65-F5344CB8AC3E}">
        <p14:creationId xmlns:p14="http://schemas.microsoft.com/office/powerpoint/2010/main" val="1039687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4122254016"/>
              </p:ext>
            </p:extLst>
          </p:nvPr>
        </p:nvGraphicFramePr>
        <p:xfrm>
          <a:off x="536313" y="1943100"/>
          <a:ext cx="8188099" cy="2248844"/>
        </p:xfrm>
        <a:graphic>
          <a:graphicData uri="http://schemas.openxmlformats.org/presentationml/2006/ole">
            <mc:AlternateContent xmlns:mc="http://schemas.openxmlformats.org/markup-compatibility/2006">
              <mc:Choice xmlns:v="urn:schemas-microsoft-com:vml" Requires="v">
                <p:oleObj spid="_x0000_s3074" name="Document" r:id="rId3" imgW="5410200" imgH="1485900" progId="Word.Document.12">
                  <p:embed/>
                </p:oleObj>
              </mc:Choice>
              <mc:Fallback>
                <p:oleObj name="Document" r:id="rId3" imgW="5410200" imgH="1485900" progId="Word.Document.12">
                  <p:embed/>
                  <p:pic>
                    <p:nvPicPr>
                      <p:cNvPr id="0" name=""/>
                      <p:cNvPicPr/>
                      <p:nvPr/>
                    </p:nvPicPr>
                    <p:blipFill>
                      <a:blip r:embed="rId4"/>
                      <a:stretch>
                        <a:fillRect/>
                      </a:stretch>
                    </p:blipFill>
                    <p:spPr>
                      <a:xfrm>
                        <a:off x="536313" y="1943100"/>
                        <a:ext cx="8188099" cy="2248844"/>
                      </a:xfrm>
                      <a:prstGeom prst="rect">
                        <a:avLst/>
                      </a:prstGeom>
                    </p:spPr>
                  </p:pic>
                </p:oleObj>
              </mc:Fallback>
            </mc:AlternateContent>
          </a:graphicData>
        </a:graphic>
      </p:graphicFrame>
      <p:sp>
        <p:nvSpPr>
          <p:cNvPr id="3" name="TextBox 2"/>
          <p:cNvSpPr txBox="1"/>
          <p:nvPr/>
        </p:nvSpPr>
        <p:spPr>
          <a:xfrm>
            <a:off x="376407" y="445157"/>
            <a:ext cx="6521737" cy="1384995"/>
          </a:xfrm>
          <a:prstGeom prst="rect">
            <a:avLst/>
          </a:prstGeom>
          <a:noFill/>
        </p:spPr>
        <p:txBody>
          <a:bodyPr wrap="none" rtlCol="0">
            <a:spAutoFit/>
          </a:bodyPr>
          <a:lstStyle/>
          <a:p>
            <a:r>
              <a:rPr lang="nb-NO" sz="2800" dirty="0" smtClean="0"/>
              <a:t>How </a:t>
            </a:r>
            <a:r>
              <a:rPr lang="nb-NO" sz="2800" dirty="0" err="1" smtClean="0"/>
              <a:t>can</a:t>
            </a:r>
            <a:r>
              <a:rPr lang="nb-NO" sz="2800" dirty="0" smtClean="0"/>
              <a:t> </a:t>
            </a:r>
            <a:r>
              <a:rPr lang="nb-NO" sz="2800" dirty="0" err="1" smtClean="0"/>
              <a:t>we</a:t>
            </a:r>
            <a:r>
              <a:rPr lang="nb-NO" sz="2800" dirty="0" smtClean="0"/>
              <a:t> </a:t>
            </a:r>
            <a:r>
              <a:rPr lang="nb-NO" sz="2800" dirty="0" err="1" smtClean="0"/>
              <a:t>use</a:t>
            </a:r>
            <a:r>
              <a:rPr lang="nb-NO" sz="2800" dirty="0" smtClean="0"/>
              <a:t> </a:t>
            </a:r>
            <a:r>
              <a:rPr lang="nb-NO" sz="2800" dirty="0" err="1" smtClean="0"/>
              <a:t>the</a:t>
            </a:r>
            <a:r>
              <a:rPr lang="nb-NO" sz="2800" dirty="0" smtClean="0"/>
              <a:t> Fisher Test to </a:t>
            </a:r>
            <a:r>
              <a:rPr lang="nb-NO" sz="2800" dirty="0" err="1" smtClean="0"/>
              <a:t>measure</a:t>
            </a:r>
            <a:r>
              <a:rPr lang="nb-NO" sz="2800" dirty="0" smtClean="0"/>
              <a:t> </a:t>
            </a:r>
          </a:p>
          <a:p>
            <a:r>
              <a:rPr lang="nb-NO" sz="2800" dirty="0" err="1" smtClean="0"/>
              <a:t>the</a:t>
            </a:r>
            <a:r>
              <a:rPr lang="nb-NO" sz="2800" dirty="0" smtClean="0"/>
              <a:t> </a:t>
            </a:r>
            <a:r>
              <a:rPr lang="nb-NO" sz="2800" dirty="0" err="1" smtClean="0"/>
              <a:t>relationship</a:t>
            </a:r>
            <a:r>
              <a:rPr lang="nb-NO" sz="2800" dirty="0" smtClean="0"/>
              <a:t> </a:t>
            </a:r>
            <a:r>
              <a:rPr lang="nb-NO" sz="2800" dirty="0" err="1" smtClean="0"/>
              <a:t>of</a:t>
            </a:r>
            <a:r>
              <a:rPr lang="nb-NO" sz="2800" dirty="0" smtClean="0"/>
              <a:t> </a:t>
            </a:r>
            <a:r>
              <a:rPr lang="nb-NO" sz="2800" dirty="0" err="1" smtClean="0"/>
              <a:t>each</a:t>
            </a:r>
            <a:r>
              <a:rPr lang="nb-NO" sz="2800" dirty="0" smtClean="0"/>
              <a:t> </a:t>
            </a:r>
            <a:r>
              <a:rPr lang="nb-NO" sz="2800" dirty="0" err="1" smtClean="0"/>
              <a:t>number</a:t>
            </a:r>
            <a:r>
              <a:rPr lang="nb-NO" sz="2800" dirty="0" smtClean="0"/>
              <a:t> </a:t>
            </a:r>
          </a:p>
          <a:p>
            <a:r>
              <a:rPr lang="nb-NO" sz="2800" dirty="0" smtClean="0"/>
              <a:t>to </a:t>
            </a:r>
            <a:r>
              <a:rPr lang="nb-NO" sz="2800" dirty="0" err="1" smtClean="0"/>
              <a:t>the</a:t>
            </a:r>
            <a:r>
              <a:rPr lang="nb-NO" sz="2800" dirty="0" smtClean="0"/>
              <a:t> rest </a:t>
            </a:r>
            <a:r>
              <a:rPr lang="nb-NO" sz="2800" dirty="0" err="1" smtClean="0"/>
              <a:t>of</a:t>
            </a:r>
            <a:r>
              <a:rPr lang="nb-NO" sz="2800" dirty="0" smtClean="0"/>
              <a:t> </a:t>
            </a:r>
            <a:r>
              <a:rPr lang="nb-NO" sz="2800" dirty="0" err="1" smtClean="0"/>
              <a:t>the</a:t>
            </a:r>
            <a:r>
              <a:rPr lang="nb-NO" sz="2800" dirty="0" smtClean="0"/>
              <a:t> </a:t>
            </a:r>
            <a:r>
              <a:rPr lang="nb-NO" sz="2800" dirty="0" err="1" smtClean="0"/>
              <a:t>matrix</a:t>
            </a:r>
            <a:r>
              <a:rPr lang="nb-NO" sz="2800" dirty="0" smtClean="0"/>
              <a:t>?</a:t>
            </a:r>
            <a:endParaRPr lang="nb-NO" sz="2800" dirty="0"/>
          </a:p>
        </p:txBody>
      </p:sp>
      <p:sp>
        <p:nvSpPr>
          <p:cNvPr id="4" name="TextBox 3"/>
          <p:cNvSpPr txBox="1"/>
          <p:nvPr/>
        </p:nvSpPr>
        <p:spPr>
          <a:xfrm>
            <a:off x="1462352" y="4705175"/>
            <a:ext cx="5778169" cy="523220"/>
          </a:xfrm>
          <a:prstGeom prst="rect">
            <a:avLst/>
          </a:prstGeom>
          <a:noFill/>
        </p:spPr>
        <p:txBody>
          <a:bodyPr wrap="none" rtlCol="0">
            <a:spAutoFit/>
          </a:bodyPr>
          <a:lstStyle/>
          <a:p>
            <a:r>
              <a:rPr lang="nb-NO" sz="2800" dirty="0" err="1" smtClean="0"/>
              <a:t>Let’s</a:t>
            </a:r>
            <a:r>
              <a:rPr lang="nb-NO" sz="2800" dirty="0" smtClean="0"/>
              <a:t> </a:t>
            </a:r>
            <a:r>
              <a:rPr lang="nb-NO" sz="2800" dirty="0" err="1" smtClean="0"/>
              <a:t>look</a:t>
            </a:r>
            <a:r>
              <a:rPr lang="nb-NO" sz="2800" dirty="0" smtClean="0"/>
              <a:t> at pro- </a:t>
            </a:r>
            <a:r>
              <a:rPr lang="nb-NO" sz="2800" dirty="0" err="1" smtClean="0"/>
              <a:t>with</a:t>
            </a:r>
            <a:r>
              <a:rPr lang="nb-NO" sz="2800" dirty="0" smtClean="0"/>
              <a:t> sound &amp; </a:t>
            </a:r>
            <a:r>
              <a:rPr lang="nb-NO" sz="2800" dirty="0" err="1" smtClean="0"/>
              <a:t>speech</a:t>
            </a:r>
            <a:r>
              <a:rPr lang="nb-NO" sz="2800" dirty="0" smtClean="0"/>
              <a:t> </a:t>
            </a:r>
            <a:endParaRPr lang="nb-NO" sz="2800" dirty="0"/>
          </a:p>
        </p:txBody>
      </p:sp>
      <p:sp>
        <p:nvSpPr>
          <p:cNvPr id="8" name="Frame 7"/>
          <p:cNvSpPr/>
          <p:nvPr/>
        </p:nvSpPr>
        <p:spPr>
          <a:xfrm>
            <a:off x="8181278" y="3567899"/>
            <a:ext cx="650173" cy="48378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1065173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Fisher test: </a:t>
            </a:r>
            <a:r>
              <a:rPr lang="en-US" dirty="0" smtClean="0"/>
              <a:t/>
            </a:r>
            <a:br>
              <a:rPr lang="en-US" dirty="0" smtClean="0"/>
            </a:br>
            <a:r>
              <a:rPr lang="en-US" b="0" dirty="0" smtClean="0"/>
              <a:t>Finding </a:t>
            </a:r>
            <a:r>
              <a:rPr lang="en-US" b="0" dirty="0"/>
              <a:t>out whether a value deviates significantly from the overall distribution </a:t>
            </a:r>
            <a:endParaRPr lang="nb-NO" b="0" dirty="0"/>
          </a:p>
        </p:txBody>
      </p:sp>
      <p:sp>
        <p:nvSpPr>
          <p:cNvPr id="3" name="Content Placeholder 2"/>
          <p:cNvSpPr>
            <a:spLocks noGrp="1"/>
          </p:cNvSpPr>
          <p:nvPr>
            <p:ph idx="1"/>
          </p:nvPr>
        </p:nvSpPr>
        <p:spPr>
          <a:xfrm>
            <a:off x="329282" y="1613311"/>
            <a:ext cx="8229600" cy="1464565"/>
          </a:xfrm>
        </p:spPr>
        <p:txBody>
          <a:bodyPr/>
          <a:lstStyle/>
          <a:p>
            <a:pPr marL="0" indent="0">
              <a:buNone/>
            </a:pPr>
            <a:r>
              <a:rPr lang="nb-NO" b="1" dirty="0" err="1" smtClean="0"/>
              <a:t>Illustration</a:t>
            </a:r>
            <a:r>
              <a:rPr lang="nb-NO" b="1" dirty="0" smtClean="0"/>
              <a:t>:</a:t>
            </a:r>
            <a:r>
              <a:rPr lang="nb-NO" dirty="0" smtClean="0"/>
              <a:t> </a:t>
            </a:r>
            <a:r>
              <a:rPr lang="nb-NO" dirty="0" err="1" smtClean="0"/>
              <a:t>There</a:t>
            </a:r>
            <a:r>
              <a:rPr lang="nb-NO" dirty="0" smtClean="0"/>
              <a:t> </a:t>
            </a:r>
            <a:r>
              <a:rPr lang="nb-NO" dirty="0" err="1" smtClean="0"/>
              <a:t>are</a:t>
            </a:r>
            <a:r>
              <a:rPr lang="nb-NO" dirty="0" smtClean="0"/>
              <a:t> 51 Natural </a:t>
            </a:r>
            <a:r>
              <a:rPr lang="nb-NO" dirty="0" err="1" smtClean="0"/>
              <a:t>Perfective</a:t>
            </a:r>
            <a:r>
              <a:rPr lang="nb-NO" dirty="0" smtClean="0"/>
              <a:t> verbs </a:t>
            </a:r>
            <a:r>
              <a:rPr lang="nb-NO" dirty="0" err="1"/>
              <a:t>prefixed</a:t>
            </a:r>
            <a:r>
              <a:rPr lang="nb-NO" dirty="0"/>
              <a:t> </a:t>
            </a:r>
            <a:r>
              <a:rPr lang="nb-NO" dirty="0" smtClean="0"/>
              <a:t>in </a:t>
            </a:r>
            <a:r>
              <a:rPr lang="nb-NO" i="1" dirty="0" smtClean="0"/>
              <a:t>pro- </a:t>
            </a:r>
            <a:r>
              <a:rPr lang="nb-NO" dirty="0" smtClean="0"/>
              <a:t>in </a:t>
            </a:r>
            <a:r>
              <a:rPr lang="nb-NO" dirty="0" err="1" smtClean="0"/>
              <a:t>the</a:t>
            </a:r>
            <a:r>
              <a:rPr lang="nb-NO" dirty="0" smtClean="0"/>
              <a:t> Russian National Corpus </a:t>
            </a:r>
            <a:r>
              <a:rPr lang="nb-NO" dirty="0" err="1" smtClean="0"/>
              <a:t>that</a:t>
            </a:r>
            <a:r>
              <a:rPr lang="nb-NO" dirty="0" smtClean="0"/>
              <a:t> have </a:t>
            </a:r>
            <a:r>
              <a:rPr lang="nb-NO" dirty="0" err="1" smtClean="0"/>
              <a:t>the</a:t>
            </a:r>
            <a:r>
              <a:rPr lang="nb-NO" dirty="0" smtClean="0"/>
              <a:t> </a:t>
            </a:r>
            <a:r>
              <a:rPr lang="nb-NO" dirty="0" err="1" smtClean="0"/>
              <a:t>semantic</a:t>
            </a:r>
            <a:r>
              <a:rPr lang="nb-NO" dirty="0" smtClean="0"/>
              <a:t> tag “sound &amp; </a:t>
            </a:r>
            <a:r>
              <a:rPr lang="nb-NO" dirty="0" err="1" smtClean="0"/>
              <a:t>speech</a:t>
            </a:r>
            <a:r>
              <a:rPr lang="nb-NO" dirty="0" smtClean="0"/>
              <a:t>”. This </a:t>
            </a:r>
            <a:r>
              <a:rPr lang="nb-NO" dirty="0" err="1" smtClean="0"/>
              <a:t>exceeds</a:t>
            </a:r>
            <a:r>
              <a:rPr lang="nb-NO" dirty="0" smtClean="0"/>
              <a:t> </a:t>
            </a:r>
            <a:r>
              <a:rPr lang="nb-NO" dirty="0" err="1" smtClean="0"/>
              <a:t>the</a:t>
            </a:r>
            <a:r>
              <a:rPr lang="nb-NO" dirty="0" smtClean="0"/>
              <a:t> </a:t>
            </a:r>
            <a:r>
              <a:rPr lang="nb-NO" dirty="0" err="1" smtClean="0"/>
              <a:t>expected</a:t>
            </a:r>
            <a:r>
              <a:rPr lang="nb-NO" dirty="0" smtClean="0"/>
              <a:t> </a:t>
            </a:r>
            <a:r>
              <a:rPr lang="nb-NO" dirty="0" err="1" smtClean="0"/>
              <a:t>value</a:t>
            </a:r>
            <a:r>
              <a:rPr lang="nb-NO" dirty="0" smtClean="0"/>
              <a:t>, </a:t>
            </a:r>
            <a:r>
              <a:rPr lang="nb-NO" dirty="0" err="1" smtClean="0"/>
              <a:t>but</a:t>
            </a:r>
            <a:r>
              <a:rPr lang="nb-NO" dirty="0" smtClean="0"/>
              <a:t> is </a:t>
            </a:r>
            <a:r>
              <a:rPr lang="nb-NO" dirty="0" err="1" smtClean="0"/>
              <a:t>there</a:t>
            </a:r>
            <a:r>
              <a:rPr lang="nb-NO" dirty="0" smtClean="0"/>
              <a:t> a </a:t>
            </a:r>
            <a:r>
              <a:rPr lang="nb-NO" dirty="0" err="1" smtClean="0"/>
              <a:t>relationship</a:t>
            </a:r>
            <a:r>
              <a:rPr lang="nb-NO" dirty="0" smtClean="0"/>
              <a:t> </a:t>
            </a:r>
            <a:r>
              <a:rPr lang="nb-NO" dirty="0" err="1" smtClean="0"/>
              <a:t>between</a:t>
            </a:r>
            <a:r>
              <a:rPr lang="nb-NO" dirty="0" smtClean="0"/>
              <a:t> </a:t>
            </a:r>
            <a:r>
              <a:rPr lang="nb-NO" dirty="0" err="1" smtClean="0"/>
              <a:t>the</a:t>
            </a:r>
            <a:r>
              <a:rPr lang="nb-NO" dirty="0" smtClean="0"/>
              <a:t> </a:t>
            </a:r>
            <a:r>
              <a:rPr lang="nb-NO" dirty="0" err="1" smtClean="0"/>
              <a:t>prefix</a:t>
            </a:r>
            <a:r>
              <a:rPr lang="nb-NO" dirty="0" smtClean="0"/>
              <a:t> and </a:t>
            </a:r>
            <a:r>
              <a:rPr lang="nb-NO" dirty="0" err="1" smtClean="0"/>
              <a:t>the</a:t>
            </a:r>
            <a:r>
              <a:rPr lang="nb-NO" dirty="0" smtClean="0"/>
              <a:t> </a:t>
            </a:r>
            <a:r>
              <a:rPr lang="nb-NO" dirty="0" err="1" smtClean="0"/>
              <a:t>semantic</a:t>
            </a:r>
            <a:r>
              <a:rPr lang="nb-NO" dirty="0" smtClean="0"/>
              <a:t> </a:t>
            </a:r>
            <a:r>
              <a:rPr lang="nb-NO" dirty="0" err="1" smtClean="0"/>
              <a:t>class</a:t>
            </a:r>
            <a:r>
              <a:rPr lang="nb-NO" dirty="0" smtClean="0"/>
              <a:t>?</a:t>
            </a:r>
          </a:p>
          <a:p>
            <a:pPr marL="0" indent="0">
              <a:buNone/>
            </a:pPr>
            <a:endParaRPr lang="nb-NO" dirty="0"/>
          </a:p>
        </p:txBody>
      </p:sp>
      <p:sp>
        <p:nvSpPr>
          <p:cNvPr id="5" name="Content Placeholder 2"/>
          <p:cNvSpPr txBox="1">
            <a:spLocks/>
          </p:cNvSpPr>
          <p:nvPr/>
        </p:nvSpPr>
        <p:spPr>
          <a:xfrm>
            <a:off x="329282" y="4923511"/>
            <a:ext cx="8229600" cy="165924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1800" kern="1200">
                <a:solidFill>
                  <a:schemeClr val="tx1"/>
                </a:solidFill>
                <a:latin typeface="Open Sans Light"/>
                <a:ea typeface="+mn-ea"/>
                <a:cs typeface="Open Sans Light"/>
              </a:defRPr>
            </a:lvl1pPr>
            <a:lvl2pPr marL="742950" indent="-285750" algn="l" defTabSz="457200" rtl="0" eaLnBrk="1" latinLnBrk="0" hangingPunct="1">
              <a:spcBef>
                <a:spcPct val="20000"/>
              </a:spcBef>
              <a:buFont typeface="Arial"/>
              <a:buChar char="–"/>
              <a:defRPr sz="1800" kern="1200">
                <a:solidFill>
                  <a:schemeClr val="tx1"/>
                </a:solidFill>
                <a:latin typeface="Open Sans Light"/>
                <a:ea typeface="+mn-ea"/>
                <a:cs typeface="Open Sans Light"/>
              </a:defRPr>
            </a:lvl2pPr>
            <a:lvl3pPr marL="11430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3pPr>
            <a:lvl4pPr marL="16002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4pPr>
            <a:lvl5pPr marL="20574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b-NO" b="1" dirty="0" smtClean="0"/>
              <a:t>NOTE: </a:t>
            </a:r>
            <a:r>
              <a:rPr lang="nb-NO" dirty="0" err="1" smtClean="0"/>
              <a:t>You</a:t>
            </a:r>
            <a:r>
              <a:rPr lang="nb-NO" dirty="0" smtClean="0"/>
              <a:t> </a:t>
            </a:r>
            <a:r>
              <a:rPr lang="nb-NO" dirty="0" err="1" smtClean="0"/>
              <a:t>need</a:t>
            </a:r>
            <a:r>
              <a:rPr lang="nb-NO" dirty="0" smtClean="0"/>
              <a:t> to </a:t>
            </a:r>
            <a:r>
              <a:rPr lang="nb-NO" dirty="0" err="1" smtClean="0"/>
              <a:t>know</a:t>
            </a:r>
            <a:r>
              <a:rPr lang="nb-NO" dirty="0" smtClean="0"/>
              <a:t> </a:t>
            </a:r>
            <a:r>
              <a:rPr lang="nb-NO" dirty="0" err="1" smtClean="0"/>
              <a:t>the</a:t>
            </a:r>
            <a:r>
              <a:rPr lang="nb-NO" dirty="0" smtClean="0"/>
              <a:t> </a:t>
            </a:r>
            <a:r>
              <a:rPr lang="nb-NO" dirty="0" err="1" smtClean="0"/>
              <a:t>relationship</a:t>
            </a:r>
            <a:r>
              <a:rPr lang="nb-NO" dirty="0" smtClean="0"/>
              <a:t> </a:t>
            </a:r>
            <a:r>
              <a:rPr lang="nb-NO" dirty="0" err="1" smtClean="0"/>
              <a:t>between</a:t>
            </a:r>
            <a:r>
              <a:rPr lang="nb-NO" dirty="0" smtClean="0"/>
              <a:t> </a:t>
            </a:r>
            <a:r>
              <a:rPr lang="nb-NO" dirty="0" err="1" smtClean="0"/>
              <a:t>the</a:t>
            </a:r>
            <a:r>
              <a:rPr lang="nb-NO" dirty="0" smtClean="0"/>
              <a:t> </a:t>
            </a:r>
            <a:r>
              <a:rPr lang="nb-NO" dirty="0" err="1" smtClean="0"/>
              <a:t>observed</a:t>
            </a:r>
            <a:r>
              <a:rPr lang="nb-NO" dirty="0" smtClean="0"/>
              <a:t> and </a:t>
            </a:r>
            <a:r>
              <a:rPr lang="nb-NO" dirty="0" err="1" smtClean="0"/>
              <a:t>the</a:t>
            </a:r>
            <a:r>
              <a:rPr lang="nb-NO" dirty="0" smtClean="0"/>
              <a:t> </a:t>
            </a:r>
            <a:r>
              <a:rPr lang="nb-NO" dirty="0" err="1" smtClean="0"/>
              <a:t>expected</a:t>
            </a:r>
            <a:r>
              <a:rPr lang="nb-NO" dirty="0" smtClean="0"/>
              <a:t> </a:t>
            </a:r>
            <a:r>
              <a:rPr lang="nb-NO" dirty="0" err="1" smtClean="0"/>
              <a:t>value</a:t>
            </a:r>
            <a:r>
              <a:rPr lang="nb-NO" dirty="0" smtClean="0"/>
              <a:t> </a:t>
            </a:r>
            <a:r>
              <a:rPr lang="nb-NO" dirty="0" err="1" smtClean="0"/>
              <a:t>before</a:t>
            </a:r>
            <a:r>
              <a:rPr lang="nb-NO" dirty="0" smtClean="0"/>
              <a:t> </a:t>
            </a:r>
            <a:r>
              <a:rPr lang="nb-NO" dirty="0" err="1" smtClean="0"/>
              <a:t>you</a:t>
            </a:r>
            <a:r>
              <a:rPr lang="nb-NO" dirty="0" smtClean="0"/>
              <a:t> </a:t>
            </a:r>
            <a:r>
              <a:rPr lang="nb-NO" dirty="0" err="1" smtClean="0"/>
              <a:t>can</a:t>
            </a:r>
            <a:r>
              <a:rPr lang="nb-NO" dirty="0" smtClean="0"/>
              <a:t> do </a:t>
            </a:r>
            <a:r>
              <a:rPr lang="nb-NO" dirty="0" err="1" smtClean="0"/>
              <a:t>the</a:t>
            </a:r>
            <a:r>
              <a:rPr lang="nb-NO" dirty="0" smtClean="0"/>
              <a:t> Fisher test. If </a:t>
            </a:r>
            <a:r>
              <a:rPr lang="nb-NO" dirty="0" err="1" smtClean="0"/>
              <a:t>the</a:t>
            </a:r>
            <a:r>
              <a:rPr lang="nb-NO" dirty="0" smtClean="0"/>
              <a:t> </a:t>
            </a:r>
            <a:r>
              <a:rPr lang="nb-NO" dirty="0" err="1" smtClean="0"/>
              <a:t>observed</a:t>
            </a:r>
            <a:r>
              <a:rPr lang="nb-NO" dirty="0" smtClean="0"/>
              <a:t> </a:t>
            </a:r>
            <a:r>
              <a:rPr lang="nb-NO" dirty="0" err="1" smtClean="0"/>
              <a:t>value</a:t>
            </a:r>
            <a:r>
              <a:rPr lang="nb-NO" dirty="0" smtClean="0"/>
              <a:t> is </a:t>
            </a:r>
            <a:r>
              <a:rPr lang="nb-NO" dirty="0" err="1" smtClean="0"/>
              <a:t>greater</a:t>
            </a:r>
            <a:r>
              <a:rPr lang="nb-NO" dirty="0" smtClean="0"/>
              <a:t> </a:t>
            </a:r>
            <a:r>
              <a:rPr lang="nb-NO" dirty="0" err="1" smtClean="0"/>
              <a:t>than</a:t>
            </a:r>
            <a:r>
              <a:rPr lang="nb-NO" dirty="0" smtClean="0"/>
              <a:t> </a:t>
            </a:r>
            <a:r>
              <a:rPr lang="nb-NO" dirty="0" err="1" smtClean="0"/>
              <a:t>the</a:t>
            </a:r>
            <a:r>
              <a:rPr lang="nb-NO" dirty="0" smtClean="0"/>
              <a:t> </a:t>
            </a:r>
            <a:r>
              <a:rPr lang="nb-NO" dirty="0" err="1" smtClean="0"/>
              <a:t>expected</a:t>
            </a:r>
            <a:r>
              <a:rPr lang="nb-NO" dirty="0" smtClean="0"/>
              <a:t> </a:t>
            </a:r>
            <a:r>
              <a:rPr lang="nb-NO" dirty="0" err="1" smtClean="0"/>
              <a:t>value</a:t>
            </a:r>
            <a:r>
              <a:rPr lang="nb-NO" dirty="0" smtClean="0"/>
              <a:t>, </a:t>
            </a:r>
            <a:r>
              <a:rPr lang="nb-NO" dirty="0" err="1" smtClean="0"/>
              <a:t>you</a:t>
            </a:r>
            <a:r>
              <a:rPr lang="nb-NO" dirty="0" smtClean="0"/>
              <a:t> </a:t>
            </a:r>
            <a:r>
              <a:rPr lang="nb-NO" dirty="0" err="1" smtClean="0"/>
              <a:t>need</a:t>
            </a:r>
            <a:r>
              <a:rPr lang="nb-NO" dirty="0" smtClean="0"/>
              <a:t> to </a:t>
            </a:r>
            <a:r>
              <a:rPr lang="nb-NO" dirty="0" err="1" smtClean="0"/>
              <a:t>choose</a:t>
            </a:r>
            <a:r>
              <a:rPr lang="nb-NO" dirty="0" smtClean="0"/>
              <a:t> alternative=”</a:t>
            </a:r>
            <a:r>
              <a:rPr lang="nb-NO" dirty="0" err="1" smtClean="0"/>
              <a:t>greater</a:t>
            </a:r>
            <a:r>
              <a:rPr lang="nb-NO" dirty="0" smtClean="0"/>
              <a:t>” to test </a:t>
            </a:r>
            <a:r>
              <a:rPr lang="nb-NO" dirty="0" err="1" smtClean="0"/>
              <a:t>the</a:t>
            </a:r>
            <a:r>
              <a:rPr lang="nb-NO" dirty="0" smtClean="0"/>
              <a:t> </a:t>
            </a:r>
            <a:r>
              <a:rPr lang="nb-NO" dirty="0" err="1" smtClean="0"/>
              <a:t>significance</a:t>
            </a:r>
            <a:r>
              <a:rPr lang="nb-NO" dirty="0" smtClean="0"/>
              <a:t> </a:t>
            </a:r>
            <a:r>
              <a:rPr lang="nb-NO" dirty="0" err="1" smtClean="0"/>
              <a:t>of</a:t>
            </a:r>
            <a:r>
              <a:rPr lang="nb-NO" dirty="0" smtClean="0"/>
              <a:t> </a:t>
            </a:r>
            <a:r>
              <a:rPr lang="nb-NO" dirty="0" err="1" smtClean="0"/>
              <a:t>finding</a:t>
            </a:r>
            <a:r>
              <a:rPr lang="nb-NO" dirty="0" smtClean="0"/>
              <a:t> a </a:t>
            </a:r>
            <a:r>
              <a:rPr lang="nb-NO" dirty="0" err="1" smtClean="0"/>
              <a:t>value</a:t>
            </a:r>
            <a:r>
              <a:rPr lang="nb-NO" dirty="0" smtClean="0"/>
              <a:t> </a:t>
            </a:r>
            <a:r>
              <a:rPr lang="nb-NO" dirty="0" err="1" smtClean="0"/>
              <a:t>this</a:t>
            </a:r>
            <a:r>
              <a:rPr lang="nb-NO" dirty="0" smtClean="0"/>
              <a:t> </a:t>
            </a:r>
            <a:r>
              <a:rPr lang="nb-NO" dirty="0" err="1" smtClean="0"/>
              <a:t>high</a:t>
            </a:r>
            <a:r>
              <a:rPr lang="nb-NO" dirty="0" smtClean="0"/>
              <a:t> or </a:t>
            </a:r>
            <a:r>
              <a:rPr lang="nb-NO" dirty="0" err="1" smtClean="0"/>
              <a:t>higher</a:t>
            </a:r>
            <a:r>
              <a:rPr lang="nb-NO" dirty="0" smtClean="0"/>
              <a:t>. </a:t>
            </a:r>
            <a:r>
              <a:rPr lang="nb-NO" dirty="0"/>
              <a:t>If </a:t>
            </a:r>
            <a:r>
              <a:rPr lang="nb-NO" dirty="0" err="1"/>
              <a:t>the</a:t>
            </a:r>
            <a:r>
              <a:rPr lang="nb-NO" dirty="0"/>
              <a:t> </a:t>
            </a:r>
            <a:r>
              <a:rPr lang="nb-NO" dirty="0" err="1"/>
              <a:t>observed</a:t>
            </a:r>
            <a:r>
              <a:rPr lang="nb-NO" dirty="0"/>
              <a:t> </a:t>
            </a:r>
            <a:r>
              <a:rPr lang="nb-NO" dirty="0" err="1"/>
              <a:t>value</a:t>
            </a:r>
            <a:r>
              <a:rPr lang="nb-NO" dirty="0"/>
              <a:t> is </a:t>
            </a:r>
            <a:r>
              <a:rPr lang="nb-NO" dirty="0" smtClean="0"/>
              <a:t>less </a:t>
            </a:r>
            <a:r>
              <a:rPr lang="nb-NO" dirty="0" err="1"/>
              <a:t>than</a:t>
            </a:r>
            <a:r>
              <a:rPr lang="nb-NO" dirty="0"/>
              <a:t> </a:t>
            </a:r>
            <a:r>
              <a:rPr lang="nb-NO" dirty="0" err="1"/>
              <a:t>the</a:t>
            </a:r>
            <a:r>
              <a:rPr lang="nb-NO" dirty="0"/>
              <a:t> </a:t>
            </a:r>
            <a:r>
              <a:rPr lang="nb-NO" dirty="0" err="1"/>
              <a:t>expected</a:t>
            </a:r>
            <a:r>
              <a:rPr lang="nb-NO" dirty="0"/>
              <a:t> </a:t>
            </a:r>
            <a:r>
              <a:rPr lang="nb-NO" dirty="0" err="1"/>
              <a:t>value</a:t>
            </a:r>
            <a:r>
              <a:rPr lang="nb-NO" dirty="0"/>
              <a:t>, </a:t>
            </a:r>
            <a:r>
              <a:rPr lang="nb-NO" dirty="0" err="1"/>
              <a:t>you</a:t>
            </a:r>
            <a:r>
              <a:rPr lang="nb-NO" dirty="0"/>
              <a:t> </a:t>
            </a:r>
            <a:r>
              <a:rPr lang="nb-NO" dirty="0" err="1"/>
              <a:t>need</a:t>
            </a:r>
            <a:r>
              <a:rPr lang="nb-NO" dirty="0"/>
              <a:t> to </a:t>
            </a:r>
            <a:r>
              <a:rPr lang="nb-NO" dirty="0" err="1"/>
              <a:t>choose</a:t>
            </a:r>
            <a:r>
              <a:rPr lang="nb-NO" dirty="0"/>
              <a:t> alternative=</a:t>
            </a:r>
            <a:r>
              <a:rPr lang="nb-NO" dirty="0" smtClean="0"/>
              <a:t>”less” </a:t>
            </a:r>
            <a:r>
              <a:rPr lang="nb-NO" dirty="0"/>
              <a:t>to test </a:t>
            </a:r>
            <a:r>
              <a:rPr lang="nb-NO" dirty="0" err="1"/>
              <a:t>the</a:t>
            </a:r>
            <a:r>
              <a:rPr lang="nb-NO" dirty="0"/>
              <a:t> </a:t>
            </a:r>
            <a:r>
              <a:rPr lang="nb-NO" dirty="0" err="1"/>
              <a:t>significance</a:t>
            </a:r>
            <a:r>
              <a:rPr lang="nb-NO" dirty="0"/>
              <a:t> </a:t>
            </a:r>
            <a:r>
              <a:rPr lang="nb-NO" dirty="0" err="1"/>
              <a:t>of</a:t>
            </a:r>
            <a:r>
              <a:rPr lang="nb-NO" dirty="0"/>
              <a:t> </a:t>
            </a:r>
            <a:r>
              <a:rPr lang="nb-NO" dirty="0" err="1"/>
              <a:t>finding</a:t>
            </a:r>
            <a:r>
              <a:rPr lang="nb-NO" dirty="0"/>
              <a:t> a </a:t>
            </a:r>
            <a:r>
              <a:rPr lang="nb-NO" dirty="0" err="1"/>
              <a:t>value</a:t>
            </a:r>
            <a:r>
              <a:rPr lang="nb-NO" dirty="0"/>
              <a:t> </a:t>
            </a:r>
            <a:r>
              <a:rPr lang="nb-NO" dirty="0" err="1"/>
              <a:t>this</a:t>
            </a:r>
            <a:r>
              <a:rPr lang="nb-NO" dirty="0"/>
              <a:t> </a:t>
            </a:r>
            <a:r>
              <a:rPr lang="nb-NO" dirty="0" err="1" smtClean="0"/>
              <a:t>low</a:t>
            </a:r>
            <a:r>
              <a:rPr lang="nb-NO" dirty="0" smtClean="0"/>
              <a:t> or </a:t>
            </a:r>
            <a:r>
              <a:rPr lang="nb-NO" dirty="0" err="1" smtClean="0"/>
              <a:t>lower</a:t>
            </a:r>
            <a:r>
              <a:rPr lang="nb-NO" dirty="0"/>
              <a:t>. </a:t>
            </a:r>
            <a:r>
              <a:rPr lang="nb-NO" b="1" dirty="0"/>
              <a:t>p-</a:t>
            </a:r>
            <a:r>
              <a:rPr lang="nb-NO" b="1" dirty="0" err="1"/>
              <a:t>value</a:t>
            </a:r>
            <a:r>
              <a:rPr lang="nb-NO" b="1" dirty="0"/>
              <a:t> &lt; 2.2e-16</a:t>
            </a:r>
          </a:p>
          <a:p>
            <a:pPr marL="0" indent="0">
              <a:buNone/>
            </a:pPr>
            <a:endParaRPr lang="nb-NO" dirty="0"/>
          </a:p>
          <a:p>
            <a:pPr marL="0" indent="0">
              <a:buNone/>
            </a:pPr>
            <a:endParaRPr lang="nb-NO" dirty="0"/>
          </a:p>
        </p:txBody>
      </p:sp>
      <p:graphicFrame>
        <p:nvGraphicFramePr>
          <p:cNvPr id="7" name="Table 6"/>
          <p:cNvGraphicFramePr>
            <a:graphicFrameLocks noGrp="1"/>
          </p:cNvGraphicFramePr>
          <p:nvPr>
            <p:extLst>
              <p:ext uri="{D42A27DB-BD31-4B8C-83A1-F6EECF244321}">
                <p14:modId xmlns:p14="http://schemas.microsoft.com/office/powerpoint/2010/main" val="820459627"/>
              </p:ext>
            </p:extLst>
          </p:nvPr>
        </p:nvGraphicFramePr>
        <p:xfrm>
          <a:off x="329282" y="2871529"/>
          <a:ext cx="8612484" cy="1926334"/>
        </p:xfrm>
        <a:graphic>
          <a:graphicData uri="http://schemas.openxmlformats.org/drawingml/2006/table">
            <a:tbl>
              <a:tblPr firstRow="1" bandRow="1">
                <a:tableStyleId>{5940675A-B579-460E-94D1-54222C63F5DA}</a:tableStyleId>
              </a:tblPr>
              <a:tblGrid>
                <a:gridCol w="4306242"/>
                <a:gridCol w="4306242"/>
              </a:tblGrid>
              <a:tr h="778411">
                <a:tc>
                  <a:txBody>
                    <a:bodyPr/>
                    <a:lstStyle/>
                    <a:p>
                      <a:r>
                        <a:rPr lang="en-US" dirty="0" smtClean="0"/>
                        <a:t>a = value in the given cell</a:t>
                      </a:r>
                      <a:br>
                        <a:rPr lang="en-US" dirty="0" smtClean="0"/>
                      </a:br>
                      <a:r>
                        <a:rPr lang="en-US" dirty="0" smtClean="0"/>
                        <a:t>= 51</a:t>
                      </a:r>
                      <a:endParaRPr lang="nb-NO" dirty="0"/>
                    </a:p>
                  </a:txBody>
                  <a:tcPr/>
                </a:tc>
                <a:tc>
                  <a:txBody>
                    <a:bodyPr/>
                    <a:lstStyle/>
                    <a:p>
                      <a:r>
                        <a:rPr lang="en-US" dirty="0" smtClean="0"/>
                        <a:t>b = row total - value in the given cell</a:t>
                      </a:r>
                      <a:br>
                        <a:rPr lang="en-US" dirty="0" smtClean="0"/>
                      </a:br>
                      <a:r>
                        <a:rPr lang="en-US" dirty="0" smtClean="0"/>
                        <a:t>= 106 - 51</a:t>
                      </a:r>
                      <a:br>
                        <a:rPr lang="en-US" dirty="0" smtClean="0"/>
                      </a:br>
                      <a:r>
                        <a:rPr lang="en-US" dirty="0" smtClean="0"/>
                        <a:t>= 55</a:t>
                      </a:r>
                      <a:endParaRPr lang="nb-NO" dirty="0"/>
                    </a:p>
                  </a:txBody>
                  <a:tcPr/>
                </a:tc>
              </a:tr>
              <a:tr h="1011935">
                <a:tc>
                  <a:txBody>
                    <a:bodyPr/>
                    <a:lstStyle/>
                    <a:p>
                      <a:r>
                        <a:rPr lang="en-US" dirty="0" smtClean="0"/>
                        <a:t>c = column total - value in the given cell</a:t>
                      </a:r>
                      <a:br>
                        <a:rPr lang="en-US" dirty="0" smtClean="0"/>
                      </a:br>
                      <a:r>
                        <a:rPr lang="en-US" dirty="0" smtClean="0"/>
                        <a:t>= 65 - 51</a:t>
                      </a:r>
                      <a:br>
                        <a:rPr lang="en-US" dirty="0" smtClean="0"/>
                      </a:br>
                      <a:r>
                        <a:rPr lang="en-US" dirty="0" smtClean="0"/>
                        <a:t>= 14</a:t>
                      </a:r>
                      <a:endParaRPr lang="nb-NO" dirty="0"/>
                    </a:p>
                  </a:txBody>
                  <a:tcPr/>
                </a:tc>
                <a:tc>
                  <a:txBody>
                    <a:bodyPr/>
                    <a:lstStyle/>
                    <a:p>
                      <a:r>
                        <a:rPr lang="en-US" dirty="0" smtClean="0"/>
                        <a:t>d = table total - value in the given cell - b - c</a:t>
                      </a:r>
                      <a:br>
                        <a:rPr lang="en-US" dirty="0" smtClean="0"/>
                      </a:br>
                      <a:r>
                        <a:rPr lang="en-US" dirty="0" smtClean="0"/>
                        <a:t>= 382 - 51 - 55 - 14</a:t>
                      </a:r>
                      <a:br>
                        <a:rPr lang="en-US" dirty="0" smtClean="0"/>
                      </a:br>
                      <a:r>
                        <a:rPr lang="en-US" dirty="0" smtClean="0"/>
                        <a:t>= 262</a:t>
                      </a:r>
                      <a:endParaRPr lang="nb-NO" dirty="0"/>
                    </a:p>
                  </a:txBody>
                  <a:tcPr/>
                </a:tc>
              </a:tr>
            </a:tbl>
          </a:graphicData>
        </a:graphic>
      </p:graphicFrame>
    </p:spTree>
    <p:extLst>
      <p:ext uri="{BB962C8B-B14F-4D97-AF65-F5344CB8AC3E}">
        <p14:creationId xmlns:p14="http://schemas.microsoft.com/office/powerpoint/2010/main" val="22686647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Fisher test: </a:t>
            </a:r>
            <a:r>
              <a:rPr lang="nb-NO" dirty="0" err="1" smtClean="0"/>
              <a:t>Hampe</a:t>
            </a:r>
            <a:r>
              <a:rPr lang="nb-NO" dirty="0" smtClean="0"/>
              <a:t> 2011</a:t>
            </a:r>
            <a:endParaRPr lang="nb-NO" dirty="0"/>
          </a:p>
        </p:txBody>
      </p:sp>
      <p:sp>
        <p:nvSpPr>
          <p:cNvPr id="3" name="Content Placeholder 2"/>
          <p:cNvSpPr>
            <a:spLocks noGrp="1"/>
          </p:cNvSpPr>
          <p:nvPr>
            <p:ph idx="1"/>
          </p:nvPr>
        </p:nvSpPr>
        <p:spPr>
          <a:xfrm>
            <a:off x="329282" y="1751183"/>
            <a:ext cx="8229600" cy="4908014"/>
          </a:xfrm>
        </p:spPr>
        <p:txBody>
          <a:bodyPr>
            <a:normAutofit/>
          </a:bodyPr>
          <a:lstStyle/>
          <a:p>
            <a:pPr marL="0" indent="0">
              <a:buNone/>
            </a:pPr>
            <a:r>
              <a:rPr lang="nb-NO" b="1" dirty="0" smtClean="0"/>
              <a:t>Research </a:t>
            </a:r>
            <a:r>
              <a:rPr lang="nb-NO" b="1" dirty="0" err="1" smtClean="0"/>
              <a:t>question</a:t>
            </a:r>
            <a:r>
              <a:rPr lang="nb-NO" b="1" dirty="0" smtClean="0"/>
              <a:t>:</a:t>
            </a:r>
          </a:p>
          <a:p>
            <a:pPr marL="0" indent="0">
              <a:buNone/>
            </a:pPr>
            <a:r>
              <a:rPr lang="nb-NO" dirty="0" smtClean="0"/>
              <a:t>Is </a:t>
            </a:r>
            <a:r>
              <a:rPr lang="nb-NO" dirty="0" err="1" smtClean="0"/>
              <a:t>the</a:t>
            </a:r>
            <a:r>
              <a:rPr lang="nb-NO" dirty="0" smtClean="0"/>
              <a:t> “denominative </a:t>
            </a:r>
            <a:r>
              <a:rPr lang="nb-NO" dirty="0" err="1" smtClean="0"/>
              <a:t>construction</a:t>
            </a:r>
            <a:r>
              <a:rPr lang="nb-NO" dirty="0" smtClean="0"/>
              <a:t>” </a:t>
            </a:r>
            <a:r>
              <a:rPr lang="nb-NO" dirty="0" err="1" smtClean="0"/>
              <a:t>with</a:t>
            </a:r>
            <a:r>
              <a:rPr lang="nb-NO" dirty="0" smtClean="0"/>
              <a:t> NP-</a:t>
            </a:r>
            <a:r>
              <a:rPr lang="nb-NO" dirty="0" err="1" smtClean="0"/>
              <a:t>complement</a:t>
            </a:r>
            <a:r>
              <a:rPr lang="nb-NO" dirty="0" smtClean="0"/>
              <a:t> (</a:t>
            </a:r>
            <a:r>
              <a:rPr lang="nb-NO" i="1" dirty="0" err="1" smtClean="0"/>
              <a:t>Schoolmates</a:t>
            </a:r>
            <a:r>
              <a:rPr lang="nb-NO" i="1" dirty="0" smtClean="0"/>
              <a:t> </a:t>
            </a:r>
            <a:r>
              <a:rPr lang="nb-NO" i="1" dirty="0" err="1" smtClean="0"/>
              <a:t>called</a:t>
            </a:r>
            <a:r>
              <a:rPr lang="nb-NO" i="1" dirty="0" smtClean="0"/>
              <a:t> John a hero</a:t>
            </a:r>
            <a:r>
              <a:rPr lang="nb-NO" dirty="0" smtClean="0"/>
              <a:t>) </a:t>
            </a:r>
            <a:r>
              <a:rPr lang="nb-NO" dirty="0" err="1" smtClean="0"/>
              <a:t>distinct</a:t>
            </a:r>
            <a:r>
              <a:rPr lang="nb-NO" dirty="0" smtClean="0"/>
              <a:t> from </a:t>
            </a:r>
            <a:r>
              <a:rPr lang="nb-NO" dirty="0" err="1" smtClean="0"/>
              <a:t>the</a:t>
            </a:r>
            <a:r>
              <a:rPr lang="nb-NO" dirty="0" smtClean="0"/>
              <a:t> </a:t>
            </a:r>
            <a:r>
              <a:rPr lang="nb-NO" dirty="0" err="1" smtClean="0"/>
              <a:t>caused</a:t>
            </a:r>
            <a:r>
              <a:rPr lang="nb-NO" dirty="0" smtClean="0"/>
              <a:t>-motion </a:t>
            </a:r>
            <a:r>
              <a:rPr lang="nb-NO" dirty="0" err="1" smtClean="0"/>
              <a:t>construction</a:t>
            </a:r>
            <a:r>
              <a:rPr lang="nb-NO" dirty="0" smtClean="0"/>
              <a:t> </a:t>
            </a:r>
            <a:r>
              <a:rPr lang="nb-NO" dirty="0" err="1" smtClean="0"/>
              <a:t>with</a:t>
            </a:r>
            <a:r>
              <a:rPr lang="nb-NO" dirty="0" smtClean="0"/>
              <a:t> </a:t>
            </a:r>
            <a:r>
              <a:rPr lang="nb-NO" dirty="0" err="1" smtClean="0"/>
              <a:t>locative</a:t>
            </a:r>
            <a:r>
              <a:rPr lang="nb-NO" dirty="0" smtClean="0"/>
              <a:t> </a:t>
            </a:r>
            <a:r>
              <a:rPr lang="nb-NO" dirty="0" err="1" smtClean="0"/>
              <a:t>complement</a:t>
            </a:r>
            <a:r>
              <a:rPr lang="nb-NO" dirty="0" smtClean="0"/>
              <a:t> (</a:t>
            </a:r>
            <a:r>
              <a:rPr lang="nb-NO" i="1" dirty="0" smtClean="0"/>
              <a:t>I sent </a:t>
            </a:r>
            <a:r>
              <a:rPr lang="nb-NO" i="1" dirty="0" err="1" smtClean="0"/>
              <a:t>the</a:t>
            </a:r>
            <a:r>
              <a:rPr lang="nb-NO" i="1" dirty="0" smtClean="0"/>
              <a:t> </a:t>
            </a:r>
            <a:r>
              <a:rPr lang="nb-NO" i="1" dirty="0" err="1" smtClean="0"/>
              <a:t>check</a:t>
            </a:r>
            <a:r>
              <a:rPr lang="nb-NO" i="1" dirty="0" smtClean="0"/>
              <a:t> to </a:t>
            </a:r>
            <a:r>
              <a:rPr lang="nb-NO" i="1" dirty="0" err="1" smtClean="0"/>
              <a:t>the</a:t>
            </a:r>
            <a:r>
              <a:rPr lang="nb-NO" i="1" dirty="0" smtClean="0"/>
              <a:t> </a:t>
            </a:r>
            <a:r>
              <a:rPr lang="nb-NO" i="1" dirty="0" err="1" smtClean="0"/>
              <a:t>tax-collector</a:t>
            </a:r>
            <a:r>
              <a:rPr lang="nb-NO" dirty="0" smtClean="0"/>
              <a:t>) and </a:t>
            </a:r>
            <a:r>
              <a:rPr lang="nb-NO" dirty="0" err="1" smtClean="0"/>
              <a:t>the</a:t>
            </a:r>
            <a:r>
              <a:rPr lang="nb-NO" dirty="0" smtClean="0"/>
              <a:t> resultative </a:t>
            </a:r>
            <a:r>
              <a:rPr lang="nb-NO" dirty="0" err="1" smtClean="0"/>
              <a:t>construction</a:t>
            </a:r>
            <a:r>
              <a:rPr lang="nb-NO" dirty="0" smtClean="0"/>
              <a:t> </a:t>
            </a:r>
            <a:r>
              <a:rPr lang="nb-NO" dirty="0" err="1" smtClean="0"/>
              <a:t>with</a:t>
            </a:r>
            <a:r>
              <a:rPr lang="nb-NO" dirty="0" smtClean="0"/>
              <a:t> </a:t>
            </a:r>
            <a:r>
              <a:rPr lang="nb-NO" dirty="0" err="1" smtClean="0"/>
              <a:t>adjectival</a:t>
            </a:r>
            <a:r>
              <a:rPr lang="nb-NO" dirty="0" smtClean="0"/>
              <a:t> </a:t>
            </a:r>
            <a:r>
              <a:rPr lang="nb-NO" dirty="0" err="1" smtClean="0"/>
              <a:t>complement</a:t>
            </a:r>
            <a:r>
              <a:rPr lang="nb-NO" dirty="0" smtClean="0"/>
              <a:t> (</a:t>
            </a:r>
            <a:r>
              <a:rPr lang="nb-NO" i="1" dirty="0" smtClean="0"/>
              <a:t>Bob </a:t>
            </a:r>
            <a:r>
              <a:rPr lang="nb-NO" i="1" dirty="0" err="1" smtClean="0"/>
              <a:t>made</a:t>
            </a:r>
            <a:r>
              <a:rPr lang="nb-NO" i="1" dirty="0" smtClean="0"/>
              <a:t> </a:t>
            </a:r>
            <a:r>
              <a:rPr lang="nb-NO" i="1" dirty="0" err="1" smtClean="0"/>
              <a:t>the</a:t>
            </a:r>
            <a:r>
              <a:rPr lang="nb-NO" i="1" dirty="0" smtClean="0"/>
              <a:t> problem </a:t>
            </a:r>
            <a:r>
              <a:rPr lang="nb-NO" i="1" dirty="0" err="1" smtClean="0"/>
              <a:t>easy</a:t>
            </a:r>
            <a:r>
              <a:rPr lang="nb-NO" dirty="0" smtClean="0"/>
              <a:t>) in English?</a:t>
            </a:r>
          </a:p>
          <a:p>
            <a:pPr marL="0" indent="0">
              <a:buNone/>
            </a:pPr>
            <a:endParaRPr lang="nb-NO" dirty="0"/>
          </a:p>
          <a:p>
            <a:pPr marL="0" indent="0">
              <a:buNone/>
            </a:pPr>
            <a:r>
              <a:rPr lang="nb-NO" b="1" dirty="0" smtClean="0"/>
              <a:t>Data: </a:t>
            </a:r>
            <a:r>
              <a:rPr lang="nb-NO" dirty="0" smtClean="0"/>
              <a:t>ICE-GB</a:t>
            </a:r>
            <a:endParaRPr lang="nb-NO" b="1" dirty="0" smtClean="0"/>
          </a:p>
          <a:p>
            <a:pPr marL="0" indent="0">
              <a:buNone/>
            </a:pPr>
            <a:endParaRPr lang="nb-NO" dirty="0"/>
          </a:p>
          <a:p>
            <a:pPr marL="0" indent="0">
              <a:buNone/>
            </a:pPr>
            <a:r>
              <a:rPr lang="nb-NO" b="1" dirty="0" err="1" smtClean="0"/>
              <a:t>Focus</a:t>
            </a:r>
            <a:r>
              <a:rPr lang="nb-NO" b="1" dirty="0" smtClean="0"/>
              <a:t>:</a:t>
            </a:r>
          </a:p>
          <a:p>
            <a:pPr marL="0" indent="0">
              <a:buNone/>
            </a:pPr>
            <a:r>
              <a:rPr lang="nb-NO" dirty="0" err="1" smtClean="0"/>
              <a:t>attraction</a:t>
            </a:r>
            <a:r>
              <a:rPr lang="nb-NO" dirty="0" smtClean="0"/>
              <a:t> </a:t>
            </a:r>
            <a:r>
              <a:rPr lang="nb-NO" dirty="0" err="1" smtClean="0"/>
              <a:t>of</a:t>
            </a:r>
            <a:r>
              <a:rPr lang="nb-NO" dirty="0" smtClean="0"/>
              <a:t> </a:t>
            </a:r>
            <a:r>
              <a:rPr lang="nb-NO" dirty="0" err="1" smtClean="0"/>
              <a:t>lexemes</a:t>
            </a:r>
            <a:r>
              <a:rPr lang="nb-NO" dirty="0" smtClean="0"/>
              <a:t> to </a:t>
            </a:r>
            <a:r>
              <a:rPr lang="nb-NO" dirty="0" err="1" smtClean="0"/>
              <a:t>each</a:t>
            </a:r>
            <a:r>
              <a:rPr lang="nb-NO" dirty="0" smtClean="0"/>
              <a:t> </a:t>
            </a:r>
            <a:r>
              <a:rPr lang="nb-NO" dirty="0" err="1" smtClean="0"/>
              <a:t>of</a:t>
            </a:r>
            <a:r>
              <a:rPr lang="nb-NO" dirty="0" smtClean="0"/>
              <a:t> </a:t>
            </a:r>
            <a:r>
              <a:rPr lang="nb-NO" dirty="0" err="1" smtClean="0"/>
              <a:t>the</a:t>
            </a:r>
            <a:r>
              <a:rPr lang="nb-NO" dirty="0" smtClean="0"/>
              <a:t> </a:t>
            </a:r>
            <a:r>
              <a:rPr lang="nb-NO" dirty="0" err="1" smtClean="0"/>
              <a:t>three</a:t>
            </a:r>
            <a:r>
              <a:rPr lang="nb-NO" dirty="0" smtClean="0"/>
              <a:t> </a:t>
            </a:r>
            <a:r>
              <a:rPr lang="nb-NO" dirty="0" err="1" smtClean="0"/>
              <a:t>constructions</a:t>
            </a:r>
            <a:endParaRPr lang="nb-NO" dirty="0" smtClean="0"/>
          </a:p>
          <a:p>
            <a:pPr marL="0" indent="0">
              <a:buNone/>
            </a:pPr>
            <a:endParaRPr lang="nb-NO" b="1" dirty="0" smtClean="0"/>
          </a:p>
          <a:p>
            <a:pPr marL="0" indent="0">
              <a:buNone/>
            </a:pPr>
            <a:r>
              <a:rPr lang="nb-NO" b="1" dirty="0" err="1" smtClean="0"/>
              <a:t>Result</a:t>
            </a:r>
            <a:r>
              <a:rPr lang="nb-NO" b="1" dirty="0" smtClean="0"/>
              <a:t>:</a:t>
            </a:r>
            <a:r>
              <a:rPr lang="nb-NO" dirty="0" smtClean="0"/>
              <a:t> </a:t>
            </a:r>
            <a:r>
              <a:rPr lang="nb-NO" dirty="0" err="1" smtClean="0"/>
              <a:t>the</a:t>
            </a:r>
            <a:r>
              <a:rPr lang="nb-NO" dirty="0" smtClean="0"/>
              <a:t> list </a:t>
            </a:r>
            <a:r>
              <a:rPr lang="nb-NO" dirty="0" err="1" smtClean="0"/>
              <a:t>of</a:t>
            </a:r>
            <a:r>
              <a:rPr lang="nb-NO" dirty="0" smtClean="0"/>
              <a:t> </a:t>
            </a:r>
            <a:r>
              <a:rPr lang="nb-NO" dirty="0" err="1" smtClean="0"/>
              <a:t>attracted</a:t>
            </a:r>
            <a:r>
              <a:rPr lang="nb-NO" dirty="0" smtClean="0"/>
              <a:t> </a:t>
            </a:r>
            <a:r>
              <a:rPr lang="nb-NO" dirty="0" err="1" smtClean="0"/>
              <a:t>lexemes</a:t>
            </a:r>
            <a:r>
              <a:rPr lang="nb-NO" dirty="0" smtClean="0"/>
              <a:t> is </a:t>
            </a:r>
            <a:r>
              <a:rPr lang="nb-NO" dirty="0" err="1" smtClean="0"/>
              <a:t>very</a:t>
            </a:r>
            <a:r>
              <a:rPr lang="nb-NO" dirty="0" smtClean="0"/>
              <a:t> different for </a:t>
            </a:r>
            <a:r>
              <a:rPr lang="nb-NO" dirty="0" err="1" smtClean="0"/>
              <a:t>each</a:t>
            </a:r>
            <a:r>
              <a:rPr lang="nb-NO" dirty="0" smtClean="0"/>
              <a:t> </a:t>
            </a:r>
            <a:r>
              <a:rPr lang="nb-NO" dirty="0" err="1" smtClean="0"/>
              <a:t>construction</a:t>
            </a:r>
            <a:endParaRPr lang="nb-NO" dirty="0" smtClean="0"/>
          </a:p>
          <a:p>
            <a:pPr marL="0" indent="0">
              <a:buNone/>
            </a:pPr>
            <a:endParaRPr lang="nb-NO" dirty="0"/>
          </a:p>
        </p:txBody>
      </p:sp>
      <p:pic>
        <p:nvPicPr>
          <p:cNvPr id="4" name="Picture 3"/>
          <p:cNvPicPr>
            <a:picLocks noChangeAspect="1"/>
          </p:cNvPicPr>
          <p:nvPr/>
        </p:nvPicPr>
        <p:blipFill>
          <a:blip r:embed="rId2"/>
          <a:stretch>
            <a:fillRect/>
          </a:stretch>
        </p:blipFill>
        <p:spPr>
          <a:xfrm>
            <a:off x="7626262" y="0"/>
            <a:ext cx="1517738" cy="2054990"/>
          </a:xfrm>
          <a:prstGeom prst="rect">
            <a:avLst/>
          </a:prstGeom>
        </p:spPr>
      </p:pic>
    </p:spTree>
    <p:extLst>
      <p:ext uri="{BB962C8B-B14F-4D97-AF65-F5344CB8AC3E}">
        <p14:creationId xmlns:p14="http://schemas.microsoft.com/office/powerpoint/2010/main" val="1927797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98099" y="110711"/>
            <a:ext cx="6102785" cy="6793314"/>
          </a:xfrm>
          <a:prstGeom prst="rect">
            <a:avLst/>
          </a:prstGeom>
        </p:spPr>
      </p:pic>
      <p:sp>
        <p:nvSpPr>
          <p:cNvPr id="3" name="Title 1"/>
          <p:cNvSpPr txBox="1">
            <a:spLocks/>
          </p:cNvSpPr>
          <p:nvPr/>
        </p:nvSpPr>
        <p:spPr>
          <a:xfrm>
            <a:off x="343222" y="300207"/>
            <a:ext cx="2356789" cy="3166694"/>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nb-NO" sz="2400" dirty="0" err="1" smtClean="0"/>
              <a:t>Hampe</a:t>
            </a:r>
            <a:r>
              <a:rPr lang="nb-NO" sz="2400" dirty="0" smtClean="0"/>
              <a:t> 2011:</a:t>
            </a:r>
            <a:r>
              <a:rPr lang="nb-NO" sz="2400" b="0" dirty="0" smtClean="0"/>
              <a:t> </a:t>
            </a:r>
            <a:r>
              <a:rPr lang="nb-NO" sz="2400" b="0" dirty="0" err="1" smtClean="0"/>
              <a:t>Comparison</a:t>
            </a:r>
            <a:r>
              <a:rPr lang="nb-NO" sz="2400" b="0" dirty="0" smtClean="0"/>
              <a:t> </a:t>
            </a:r>
            <a:r>
              <a:rPr lang="nb-NO" sz="2400" b="0" dirty="0" err="1" smtClean="0"/>
              <a:t>of</a:t>
            </a:r>
            <a:r>
              <a:rPr lang="nb-NO" sz="2400" b="0" dirty="0" smtClean="0"/>
              <a:t> </a:t>
            </a:r>
            <a:r>
              <a:rPr lang="nb-NO" sz="2400" b="0" dirty="0" err="1" smtClean="0"/>
              <a:t>collustructional</a:t>
            </a:r>
            <a:r>
              <a:rPr lang="nb-NO" sz="2400" b="0" dirty="0" smtClean="0"/>
              <a:t> </a:t>
            </a:r>
            <a:r>
              <a:rPr lang="nb-NO" sz="2400" b="0" dirty="0" err="1" smtClean="0"/>
              <a:t>attractions</a:t>
            </a:r>
            <a:r>
              <a:rPr lang="nb-NO" sz="2400" b="0" dirty="0" smtClean="0"/>
              <a:t> for </a:t>
            </a:r>
            <a:r>
              <a:rPr lang="nb-NO" sz="2400" b="0" dirty="0" err="1" smtClean="0"/>
              <a:t>the</a:t>
            </a:r>
            <a:r>
              <a:rPr lang="nb-NO" sz="2400" b="0" dirty="0" smtClean="0"/>
              <a:t> </a:t>
            </a:r>
            <a:r>
              <a:rPr lang="nb-NO" sz="2400" b="0" dirty="0" err="1" smtClean="0"/>
              <a:t>three</a:t>
            </a:r>
            <a:r>
              <a:rPr lang="nb-NO" sz="2400" b="0" dirty="0" smtClean="0"/>
              <a:t> </a:t>
            </a:r>
            <a:r>
              <a:rPr lang="nb-NO" sz="2400" b="0" dirty="0" err="1" smtClean="0"/>
              <a:t>constructions</a:t>
            </a:r>
            <a:endParaRPr lang="nb-NO" sz="2400" dirty="0"/>
          </a:p>
        </p:txBody>
      </p:sp>
    </p:spTree>
    <p:extLst>
      <p:ext uri="{BB962C8B-B14F-4D97-AF65-F5344CB8AC3E}">
        <p14:creationId xmlns:p14="http://schemas.microsoft.com/office/powerpoint/2010/main" val="383121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Exact Binomial test: </a:t>
            </a:r>
            <a:r>
              <a:rPr lang="en-US" dirty="0" smtClean="0"/>
              <a:t/>
            </a:r>
            <a:br>
              <a:rPr lang="en-US" dirty="0" smtClean="0"/>
            </a:br>
            <a:r>
              <a:rPr lang="en-US" b="0" dirty="0" smtClean="0"/>
              <a:t>Finding </a:t>
            </a:r>
            <a:r>
              <a:rPr lang="en-US" b="0" dirty="0"/>
              <a:t>out whether the distribution in a sample is significantly different from the distribution of a population </a:t>
            </a:r>
            <a:endParaRPr lang="nb-NO" b="0" dirty="0"/>
          </a:p>
        </p:txBody>
      </p:sp>
      <p:sp>
        <p:nvSpPr>
          <p:cNvPr id="3" name="Content Placeholder 2"/>
          <p:cNvSpPr>
            <a:spLocks noGrp="1"/>
          </p:cNvSpPr>
          <p:nvPr>
            <p:ph idx="1"/>
          </p:nvPr>
        </p:nvSpPr>
        <p:spPr/>
        <p:txBody>
          <a:bodyPr/>
          <a:lstStyle/>
          <a:p>
            <a:pPr marL="0" indent="0">
              <a:buNone/>
            </a:pPr>
            <a:r>
              <a:rPr lang="nb-NO" b="1" dirty="0" err="1" smtClean="0"/>
              <a:t>Illustration</a:t>
            </a:r>
            <a:r>
              <a:rPr lang="nb-NO" b="1" dirty="0" smtClean="0"/>
              <a:t>:</a:t>
            </a:r>
            <a:r>
              <a:rPr lang="nb-NO" dirty="0" smtClean="0"/>
              <a:t> </a:t>
            </a:r>
            <a:r>
              <a:rPr lang="en-US" dirty="0" smtClean="0"/>
              <a:t>If </a:t>
            </a:r>
            <a:r>
              <a:rPr lang="en-US" dirty="0"/>
              <a:t>you know that there are ten white balls and ten red balls in an urn, you can calculate the chance of drawing three red balls when four total balls are drawn (and replaced each time) as p = 0.3125, or nearly a one in three chance </a:t>
            </a:r>
            <a:endParaRPr lang="en-US" dirty="0" smtClean="0"/>
          </a:p>
          <a:p>
            <a:pPr marL="0" indent="0">
              <a:buNone/>
            </a:pPr>
            <a:endParaRPr lang="en-US" dirty="0"/>
          </a:p>
          <a:p>
            <a:pPr marL="0" indent="0">
              <a:buNone/>
            </a:pPr>
            <a:r>
              <a:rPr lang="en-US" b="1" dirty="0" smtClean="0"/>
              <a:t>Use in linguistics:</a:t>
            </a:r>
          </a:p>
          <a:p>
            <a:pPr marL="0" indent="0">
              <a:buNone/>
            </a:pPr>
            <a:r>
              <a:rPr lang="en-US" dirty="0" smtClean="0"/>
              <a:t>When </a:t>
            </a:r>
            <a:r>
              <a:rPr lang="en-US" dirty="0"/>
              <a:t>you know the overall frequency of two alternatives in a corpus and want to know whether your sample differs significantly from what one would expect given the overall distributions in the corpus. </a:t>
            </a:r>
            <a:endParaRPr lang="en-US" dirty="0" smtClean="0"/>
          </a:p>
          <a:p>
            <a:pPr marL="0" indent="0">
              <a:buNone/>
            </a:pPr>
            <a:r>
              <a:rPr lang="en-US" dirty="0" smtClean="0"/>
              <a:t>For </a:t>
            </a:r>
            <a:r>
              <a:rPr lang="en-US" dirty="0"/>
              <a:t>example, one could use the exact binomial test to compare the frequency of a given lexeme in a certain context with its overall frequency in the corpus to see whether there is an association between the context and the word </a:t>
            </a:r>
            <a:endParaRPr lang="nb-NO" dirty="0"/>
          </a:p>
        </p:txBody>
      </p:sp>
    </p:spTree>
    <p:extLst>
      <p:ext uri="{BB962C8B-B14F-4D97-AF65-F5344CB8AC3E}">
        <p14:creationId xmlns:p14="http://schemas.microsoft.com/office/powerpoint/2010/main" val="4158160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This </a:t>
            </a:r>
            <a:r>
              <a:rPr lang="nb-NO" dirty="0" err="1" smtClean="0"/>
              <a:t>presentation</a:t>
            </a:r>
            <a:r>
              <a:rPr lang="nb-NO" dirty="0" smtClean="0"/>
              <a:t> has </a:t>
            </a:r>
            <a:r>
              <a:rPr lang="nb-NO" dirty="0" err="1" smtClean="0"/>
              <a:t>two</a:t>
            </a:r>
            <a:r>
              <a:rPr lang="nb-NO" dirty="0" smtClean="0"/>
              <a:t> parts</a:t>
            </a:r>
            <a:endParaRPr lang="nb-NO" dirty="0"/>
          </a:p>
        </p:txBody>
      </p:sp>
      <p:pic>
        <p:nvPicPr>
          <p:cNvPr id="5" name="Content Placeholder 4"/>
          <p:cNvPicPr>
            <a:picLocks noGrp="1" noChangeAspect="1"/>
          </p:cNvPicPr>
          <p:nvPr>
            <p:ph sz="half" idx="1"/>
          </p:nvPr>
        </p:nvPicPr>
        <p:blipFill>
          <a:blip r:embed="rId2"/>
          <a:srcRect l="-9998" r="-9998"/>
          <a:stretch>
            <a:fillRect/>
          </a:stretch>
        </p:blipFill>
        <p:spPr/>
      </p:pic>
      <p:sp>
        <p:nvSpPr>
          <p:cNvPr id="4" name="Content Placeholder 3"/>
          <p:cNvSpPr>
            <a:spLocks noGrp="1"/>
          </p:cNvSpPr>
          <p:nvPr>
            <p:ph sz="half" idx="2"/>
          </p:nvPr>
        </p:nvSpPr>
        <p:spPr/>
        <p:txBody>
          <a:bodyPr>
            <a:normAutofit/>
          </a:bodyPr>
          <a:lstStyle/>
          <a:p>
            <a:r>
              <a:rPr lang="nb-NO" sz="2800" dirty="0" smtClean="0"/>
              <a:t>Part 1 is an </a:t>
            </a:r>
            <a:r>
              <a:rPr lang="nb-NO" sz="2800" dirty="0" err="1" smtClean="0"/>
              <a:t>overview</a:t>
            </a:r>
            <a:r>
              <a:rPr lang="nb-NO" sz="2800" dirty="0" smtClean="0"/>
              <a:t> </a:t>
            </a:r>
            <a:r>
              <a:rPr lang="nb-NO" sz="2800" dirty="0" err="1" smtClean="0"/>
              <a:t>of</a:t>
            </a:r>
            <a:r>
              <a:rPr lang="nb-NO" sz="2800" dirty="0" smtClean="0"/>
              <a:t> </a:t>
            </a:r>
            <a:r>
              <a:rPr lang="nb-NO" sz="2800" dirty="0" err="1" smtClean="0"/>
              <a:t>how</a:t>
            </a:r>
            <a:r>
              <a:rPr lang="nb-NO" sz="2800" dirty="0" smtClean="0"/>
              <a:t> </a:t>
            </a:r>
            <a:r>
              <a:rPr lang="nb-NO" sz="2800" dirty="0" err="1" smtClean="0"/>
              <a:t>statistical</a:t>
            </a:r>
            <a:r>
              <a:rPr lang="nb-NO" sz="2800" dirty="0" smtClean="0"/>
              <a:t> </a:t>
            </a:r>
            <a:r>
              <a:rPr lang="nb-NO" sz="2800" dirty="0" err="1" smtClean="0"/>
              <a:t>models</a:t>
            </a:r>
            <a:r>
              <a:rPr lang="nb-NO" sz="2800" dirty="0" smtClean="0"/>
              <a:t> have </a:t>
            </a:r>
            <a:r>
              <a:rPr lang="nb-NO" sz="2800" dirty="0" err="1" smtClean="0"/>
              <a:t>been</a:t>
            </a:r>
            <a:r>
              <a:rPr lang="nb-NO" sz="2800" dirty="0" smtClean="0"/>
              <a:t> used in </a:t>
            </a:r>
            <a:r>
              <a:rPr lang="nb-NO" sz="2800" dirty="0" err="1" smtClean="0"/>
              <a:t>cognitive</a:t>
            </a:r>
            <a:r>
              <a:rPr lang="nb-NO" sz="2800" dirty="0" smtClean="0"/>
              <a:t> </a:t>
            </a:r>
            <a:r>
              <a:rPr lang="nb-NO" sz="2800" dirty="0" err="1" smtClean="0"/>
              <a:t>linguistics</a:t>
            </a:r>
            <a:endParaRPr lang="nb-NO" sz="2800" dirty="0" smtClean="0"/>
          </a:p>
          <a:p>
            <a:r>
              <a:rPr lang="nb-NO" sz="2800" dirty="0" smtClean="0"/>
              <a:t>Part 2 shows </a:t>
            </a:r>
            <a:r>
              <a:rPr lang="nb-NO" sz="2800" dirty="0" err="1" smtClean="0"/>
              <a:t>some</a:t>
            </a:r>
            <a:r>
              <a:rPr lang="nb-NO" sz="2800" dirty="0" smtClean="0"/>
              <a:t> </a:t>
            </a:r>
            <a:r>
              <a:rPr lang="nb-NO" sz="2800" dirty="0" err="1" smtClean="0"/>
              <a:t>examples</a:t>
            </a:r>
            <a:r>
              <a:rPr lang="nb-NO" sz="2800" dirty="0" smtClean="0"/>
              <a:t> </a:t>
            </a:r>
            <a:r>
              <a:rPr lang="nb-NO" sz="2800" dirty="0" err="1" smtClean="0"/>
              <a:t>of</a:t>
            </a:r>
            <a:r>
              <a:rPr lang="nb-NO" sz="2800" dirty="0" smtClean="0"/>
              <a:t> </a:t>
            </a:r>
            <a:r>
              <a:rPr lang="nb-NO" sz="2800" dirty="0" err="1" smtClean="0"/>
              <a:t>statistical</a:t>
            </a:r>
            <a:r>
              <a:rPr lang="nb-NO" sz="2800" dirty="0" smtClean="0"/>
              <a:t> </a:t>
            </a:r>
            <a:r>
              <a:rPr lang="nb-NO" sz="2800" dirty="0" err="1" smtClean="0"/>
              <a:t>analysis</a:t>
            </a:r>
            <a:r>
              <a:rPr lang="nb-NO" sz="2800" dirty="0" smtClean="0"/>
              <a:t> from my </a:t>
            </a:r>
            <a:r>
              <a:rPr lang="nb-NO" sz="2800" dirty="0" err="1" smtClean="0"/>
              <a:t>own</a:t>
            </a:r>
            <a:r>
              <a:rPr lang="nb-NO" sz="2800" dirty="0" smtClean="0"/>
              <a:t> </a:t>
            </a:r>
            <a:r>
              <a:rPr lang="nb-NO" sz="2800" dirty="0" err="1" smtClean="0"/>
              <a:t>work</a:t>
            </a:r>
            <a:endParaRPr lang="nb-NO" sz="2800" dirty="0"/>
          </a:p>
        </p:txBody>
      </p:sp>
    </p:spTree>
    <p:extLst>
      <p:ext uri="{BB962C8B-B14F-4D97-AF65-F5344CB8AC3E}">
        <p14:creationId xmlns:p14="http://schemas.microsoft.com/office/powerpoint/2010/main" val="1359312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Exact</a:t>
            </a:r>
            <a:r>
              <a:rPr lang="nb-NO" dirty="0" smtClean="0"/>
              <a:t> Binomial test: </a:t>
            </a:r>
            <a:r>
              <a:rPr lang="nb-NO" dirty="0" err="1" smtClean="0"/>
              <a:t>Gries</a:t>
            </a:r>
            <a:r>
              <a:rPr lang="nb-NO" dirty="0" smtClean="0"/>
              <a:t> 2011</a:t>
            </a:r>
            <a:endParaRPr lang="nb-NO" dirty="0"/>
          </a:p>
        </p:txBody>
      </p:sp>
      <p:sp>
        <p:nvSpPr>
          <p:cNvPr id="3" name="Content Placeholder 2"/>
          <p:cNvSpPr>
            <a:spLocks noGrp="1"/>
          </p:cNvSpPr>
          <p:nvPr>
            <p:ph idx="1"/>
          </p:nvPr>
        </p:nvSpPr>
        <p:spPr>
          <a:xfrm>
            <a:off x="329282" y="1751183"/>
            <a:ext cx="8229600" cy="4908014"/>
          </a:xfrm>
        </p:spPr>
        <p:txBody>
          <a:bodyPr>
            <a:normAutofit/>
          </a:bodyPr>
          <a:lstStyle/>
          <a:p>
            <a:pPr marL="0" indent="0">
              <a:buNone/>
            </a:pPr>
            <a:r>
              <a:rPr lang="nb-NO" b="1" dirty="0" smtClean="0"/>
              <a:t>Research </a:t>
            </a:r>
            <a:r>
              <a:rPr lang="nb-NO" b="1" dirty="0" err="1" smtClean="0"/>
              <a:t>question</a:t>
            </a:r>
            <a:r>
              <a:rPr lang="nb-NO" b="1" dirty="0" smtClean="0"/>
              <a:t>:</a:t>
            </a:r>
          </a:p>
          <a:p>
            <a:pPr marL="0" indent="0">
              <a:buNone/>
            </a:pPr>
            <a:r>
              <a:rPr lang="nb-NO" dirty="0" err="1" smtClean="0"/>
              <a:t>Does</a:t>
            </a:r>
            <a:r>
              <a:rPr lang="nb-NO" dirty="0" smtClean="0"/>
              <a:t> </a:t>
            </a:r>
            <a:r>
              <a:rPr lang="nb-NO" dirty="0" err="1" smtClean="0"/>
              <a:t>alliteration</a:t>
            </a:r>
            <a:r>
              <a:rPr lang="nb-NO" dirty="0" smtClean="0"/>
              <a:t> (</a:t>
            </a:r>
            <a:r>
              <a:rPr lang="nb-NO" i="1" dirty="0" smtClean="0"/>
              <a:t>bite </a:t>
            </a:r>
            <a:r>
              <a:rPr lang="nb-NO" i="1" dirty="0" err="1" smtClean="0"/>
              <a:t>the</a:t>
            </a:r>
            <a:r>
              <a:rPr lang="nb-NO" i="1" dirty="0" smtClean="0"/>
              <a:t> </a:t>
            </a:r>
            <a:r>
              <a:rPr lang="nb-NO" i="1" dirty="0" err="1" smtClean="0"/>
              <a:t>bullet</a:t>
            </a:r>
            <a:r>
              <a:rPr lang="nb-NO" dirty="0" smtClean="0"/>
              <a:t>) </a:t>
            </a:r>
            <a:r>
              <a:rPr lang="nb-NO" dirty="0" err="1" smtClean="0"/>
              <a:t>contribute</a:t>
            </a:r>
            <a:r>
              <a:rPr lang="nb-NO" dirty="0" smtClean="0"/>
              <a:t> to </a:t>
            </a:r>
            <a:r>
              <a:rPr lang="nb-NO" dirty="0" err="1" smtClean="0"/>
              <a:t>cohesiveness</a:t>
            </a:r>
            <a:r>
              <a:rPr lang="nb-NO" dirty="0" smtClean="0"/>
              <a:t> </a:t>
            </a:r>
            <a:r>
              <a:rPr lang="nb-NO" dirty="0" err="1" smtClean="0"/>
              <a:t>of</a:t>
            </a:r>
            <a:r>
              <a:rPr lang="nb-NO" dirty="0" smtClean="0"/>
              <a:t> idioms in English?</a:t>
            </a:r>
          </a:p>
          <a:p>
            <a:pPr marL="0" indent="0">
              <a:buNone/>
            </a:pPr>
            <a:endParaRPr lang="nb-NO" dirty="0"/>
          </a:p>
          <a:p>
            <a:pPr marL="0" indent="0">
              <a:buNone/>
            </a:pPr>
            <a:r>
              <a:rPr lang="nb-NO" b="1" dirty="0" smtClean="0"/>
              <a:t>Data: </a:t>
            </a:r>
            <a:r>
              <a:rPr lang="nb-NO" dirty="0" smtClean="0"/>
              <a:t>ICE-GB</a:t>
            </a:r>
            <a:endParaRPr lang="nb-NO" b="1" dirty="0" smtClean="0"/>
          </a:p>
          <a:p>
            <a:pPr marL="0" indent="0">
              <a:buNone/>
            </a:pPr>
            <a:endParaRPr lang="nb-NO" dirty="0"/>
          </a:p>
          <a:p>
            <a:pPr marL="0" indent="0">
              <a:buNone/>
            </a:pPr>
            <a:r>
              <a:rPr lang="nb-NO" b="1" dirty="0" err="1" smtClean="0"/>
              <a:t>Focus</a:t>
            </a:r>
            <a:r>
              <a:rPr lang="nb-NO" b="1" dirty="0" smtClean="0"/>
              <a:t>:</a:t>
            </a:r>
          </a:p>
          <a:p>
            <a:pPr marL="0" indent="0">
              <a:buNone/>
            </a:pPr>
            <a:r>
              <a:rPr lang="nb-NO" dirty="0" smtClean="0"/>
              <a:t>211 </a:t>
            </a:r>
            <a:r>
              <a:rPr lang="nb-NO" dirty="0" err="1" smtClean="0"/>
              <a:t>high-frequency</a:t>
            </a:r>
            <a:r>
              <a:rPr lang="nb-NO" dirty="0" smtClean="0"/>
              <a:t> </a:t>
            </a:r>
            <a:r>
              <a:rPr lang="nb-NO" dirty="0" err="1" smtClean="0"/>
              <a:t>fully</a:t>
            </a:r>
            <a:r>
              <a:rPr lang="nb-NO" dirty="0" smtClean="0"/>
              <a:t> </a:t>
            </a:r>
            <a:r>
              <a:rPr lang="nb-NO" dirty="0" err="1" smtClean="0"/>
              <a:t>lexically</a:t>
            </a:r>
            <a:r>
              <a:rPr lang="nb-NO" dirty="0" smtClean="0"/>
              <a:t> </a:t>
            </a:r>
            <a:r>
              <a:rPr lang="nb-NO" dirty="0" err="1" smtClean="0"/>
              <a:t>specified</a:t>
            </a:r>
            <a:r>
              <a:rPr lang="nb-NO" dirty="0"/>
              <a:t> </a:t>
            </a:r>
            <a:r>
              <a:rPr lang="nb-NO" dirty="0" smtClean="0"/>
              <a:t>idioms, 35 </a:t>
            </a:r>
            <a:r>
              <a:rPr lang="nb-NO" dirty="0" err="1" smtClean="0"/>
              <a:t>with</a:t>
            </a:r>
            <a:r>
              <a:rPr lang="nb-NO" dirty="0" smtClean="0"/>
              <a:t> </a:t>
            </a:r>
            <a:r>
              <a:rPr lang="nb-NO" dirty="0" err="1" smtClean="0"/>
              <a:t>alliterations</a:t>
            </a:r>
            <a:r>
              <a:rPr lang="nb-NO" dirty="0" smtClean="0"/>
              <a:t>; baseline </a:t>
            </a:r>
            <a:r>
              <a:rPr lang="nb-NO" dirty="0" err="1" smtClean="0"/>
              <a:t>measures</a:t>
            </a:r>
            <a:r>
              <a:rPr lang="nb-NO" dirty="0" smtClean="0"/>
              <a:t> </a:t>
            </a:r>
            <a:r>
              <a:rPr lang="nb-NO" dirty="0" err="1" smtClean="0"/>
              <a:t>of</a:t>
            </a:r>
            <a:r>
              <a:rPr lang="nb-NO" dirty="0" smtClean="0"/>
              <a:t> </a:t>
            </a:r>
            <a:r>
              <a:rPr lang="nb-NO" dirty="0" err="1" smtClean="0"/>
              <a:t>alliteration</a:t>
            </a:r>
            <a:endParaRPr lang="nb-NO" dirty="0" smtClean="0"/>
          </a:p>
          <a:p>
            <a:pPr marL="0" indent="0">
              <a:buNone/>
            </a:pPr>
            <a:r>
              <a:rPr lang="nb-NO" dirty="0" err="1" smtClean="0"/>
              <a:t>partially</a:t>
            </a:r>
            <a:r>
              <a:rPr lang="nb-NO" dirty="0" smtClean="0"/>
              <a:t> </a:t>
            </a:r>
            <a:r>
              <a:rPr lang="nb-NO" dirty="0" err="1" smtClean="0"/>
              <a:t>lexically</a:t>
            </a:r>
            <a:r>
              <a:rPr lang="nb-NO" dirty="0" smtClean="0"/>
              <a:t> </a:t>
            </a:r>
            <a:r>
              <a:rPr lang="nb-NO" dirty="0" err="1" smtClean="0"/>
              <a:t>specified</a:t>
            </a:r>
            <a:r>
              <a:rPr lang="nb-NO" dirty="0" smtClean="0"/>
              <a:t> </a:t>
            </a:r>
            <a:r>
              <a:rPr lang="nb-NO" i="1" dirty="0" err="1" smtClean="0"/>
              <a:t>way</a:t>
            </a:r>
            <a:r>
              <a:rPr lang="nb-NO" dirty="0" err="1" smtClean="0"/>
              <a:t>-construction</a:t>
            </a:r>
            <a:r>
              <a:rPr lang="nb-NO" dirty="0" smtClean="0"/>
              <a:t> (</a:t>
            </a:r>
            <a:r>
              <a:rPr lang="nb-NO" i="1" dirty="0" err="1" smtClean="0"/>
              <a:t>wend</a:t>
            </a:r>
            <a:r>
              <a:rPr lang="nb-NO" i="1" dirty="0" smtClean="0"/>
              <a:t> </a:t>
            </a:r>
            <a:r>
              <a:rPr lang="nb-NO" i="1" dirty="0" err="1" smtClean="0"/>
              <a:t>one’s</a:t>
            </a:r>
            <a:r>
              <a:rPr lang="nb-NO" i="1" dirty="0" smtClean="0"/>
              <a:t> </a:t>
            </a:r>
            <a:r>
              <a:rPr lang="nb-NO" i="1" dirty="0" err="1" smtClean="0"/>
              <a:t>way</a:t>
            </a:r>
            <a:r>
              <a:rPr lang="nb-NO" dirty="0" smtClean="0"/>
              <a:t>)</a:t>
            </a:r>
          </a:p>
          <a:p>
            <a:pPr marL="0" indent="0">
              <a:buNone/>
            </a:pPr>
            <a:endParaRPr lang="nb-NO" b="1" dirty="0" smtClean="0"/>
          </a:p>
          <a:p>
            <a:pPr marL="0" indent="0">
              <a:buNone/>
            </a:pPr>
            <a:r>
              <a:rPr lang="nb-NO" b="1" dirty="0" err="1" smtClean="0"/>
              <a:t>Result</a:t>
            </a:r>
            <a:r>
              <a:rPr lang="nb-NO" b="1" dirty="0" smtClean="0"/>
              <a:t>: </a:t>
            </a:r>
            <a:r>
              <a:rPr lang="nb-NO" dirty="0" smtClean="0"/>
              <a:t>all p &lt; 0.001; </a:t>
            </a:r>
            <a:r>
              <a:rPr lang="nb-NO" dirty="0" err="1" smtClean="0"/>
              <a:t>hypothesis</a:t>
            </a:r>
            <a:r>
              <a:rPr lang="nb-NO" dirty="0" smtClean="0"/>
              <a:t> </a:t>
            </a:r>
            <a:r>
              <a:rPr lang="nb-NO" dirty="0" err="1" smtClean="0"/>
              <a:t>supported</a:t>
            </a:r>
            <a:endParaRPr lang="nb-NO" dirty="0"/>
          </a:p>
        </p:txBody>
      </p:sp>
      <p:pic>
        <p:nvPicPr>
          <p:cNvPr id="4" name="Picture 3"/>
          <p:cNvPicPr>
            <a:picLocks noChangeAspect="1"/>
          </p:cNvPicPr>
          <p:nvPr/>
        </p:nvPicPr>
        <p:blipFill rotWithShape="1">
          <a:blip r:embed="rId2"/>
          <a:srcRect l="27009" t="7133" r="35719" b="23442"/>
          <a:stretch/>
        </p:blipFill>
        <p:spPr>
          <a:xfrm>
            <a:off x="7447912" y="0"/>
            <a:ext cx="1696088" cy="2065018"/>
          </a:xfrm>
          <a:prstGeom prst="rect">
            <a:avLst/>
          </a:prstGeom>
        </p:spPr>
      </p:pic>
    </p:spTree>
    <p:extLst>
      <p:ext uri="{BB962C8B-B14F-4D97-AF65-F5344CB8AC3E}">
        <p14:creationId xmlns:p14="http://schemas.microsoft.com/office/powerpoint/2010/main" val="1530369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2484" y="1223397"/>
            <a:ext cx="8458316" cy="5552391"/>
          </a:xfrm>
          <a:prstGeom prst="rect">
            <a:avLst/>
          </a:prstGeom>
        </p:spPr>
      </p:pic>
      <p:sp>
        <p:nvSpPr>
          <p:cNvPr id="3" name="Title 1"/>
          <p:cNvSpPr txBox="1">
            <a:spLocks/>
          </p:cNvSpPr>
          <p:nvPr/>
        </p:nvSpPr>
        <p:spPr>
          <a:xfrm>
            <a:off x="670300" y="300207"/>
            <a:ext cx="7880116" cy="1216926"/>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nb-NO" dirty="0" err="1" smtClean="0"/>
              <a:t>Gries</a:t>
            </a:r>
            <a:r>
              <a:rPr lang="nb-NO" dirty="0" smtClean="0"/>
              <a:t> 2011:</a:t>
            </a:r>
            <a:r>
              <a:rPr lang="nb-NO" b="0" dirty="0" smtClean="0"/>
              <a:t> </a:t>
            </a:r>
          </a:p>
          <a:p>
            <a:r>
              <a:rPr lang="nb-NO" b="0" dirty="0" err="1" smtClean="0"/>
              <a:t>Observed</a:t>
            </a:r>
            <a:r>
              <a:rPr lang="nb-NO" b="0" dirty="0" smtClean="0"/>
              <a:t> and </a:t>
            </a:r>
            <a:r>
              <a:rPr lang="nb-NO" b="0" dirty="0" err="1" smtClean="0"/>
              <a:t>expected</a:t>
            </a:r>
            <a:r>
              <a:rPr lang="nb-NO" b="0" dirty="0" smtClean="0"/>
              <a:t> </a:t>
            </a:r>
            <a:r>
              <a:rPr lang="nb-NO" b="0" dirty="0" err="1" smtClean="0"/>
              <a:t>percentages</a:t>
            </a:r>
            <a:r>
              <a:rPr lang="nb-NO" b="0" dirty="0" smtClean="0"/>
              <a:t> </a:t>
            </a:r>
            <a:r>
              <a:rPr lang="nb-NO" b="0" dirty="0" err="1" smtClean="0"/>
              <a:t>of</a:t>
            </a:r>
            <a:r>
              <a:rPr lang="nb-NO" b="0" dirty="0" smtClean="0"/>
              <a:t> </a:t>
            </a:r>
            <a:r>
              <a:rPr lang="nb-NO" b="0" dirty="0" err="1" smtClean="0"/>
              <a:t>alliterations</a:t>
            </a:r>
            <a:endParaRPr lang="nb-NO" dirty="0"/>
          </a:p>
        </p:txBody>
      </p:sp>
    </p:spTree>
    <p:extLst>
      <p:ext uri="{BB962C8B-B14F-4D97-AF65-F5344CB8AC3E}">
        <p14:creationId xmlns:p14="http://schemas.microsoft.com/office/powerpoint/2010/main" val="3327137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T-test and ANOVA: </a:t>
            </a:r>
            <a:r>
              <a:rPr lang="en-US" dirty="0" smtClean="0"/>
              <a:t/>
            </a:r>
            <a:br>
              <a:rPr lang="en-US" dirty="0" smtClean="0"/>
            </a:br>
            <a:r>
              <a:rPr lang="en-US" b="0" dirty="0" smtClean="0"/>
              <a:t>Finding </a:t>
            </a:r>
            <a:r>
              <a:rPr lang="en-US" b="0" dirty="0"/>
              <a:t>out whether group means </a:t>
            </a:r>
            <a:r>
              <a:rPr lang="en-US" b="0" dirty="0" smtClean="0"/>
              <a:t/>
            </a:r>
            <a:br>
              <a:rPr lang="en-US" b="0" dirty="0" smtClean="0"/>
            </a:br>
            <a:r>
              <a:rPr lang="en-US" b="0" dirty="0" smtClean="0"/>
              <a:t>are </a:t>
            </a:r>
            <a:r>
              <a:rPr lang="en-US" b="0" dirty="0"/>
              <a:t>significantly different from each other </a:t>
            </a:r>
            <a:endParaRPr lang="nb-NO" b="0" dirty="0"/>
          </a:p>
        </p:txBody>
      </p:sp>
      <p:sp>
        <p:nvSpPr>
          <p:cNvPr id="3" name="Content Placeholder 2"/>
          <p:cNvSpPr>
            <a:spLocks noGrp="1"/>
          </p:cNvSpPr>
          <p:nvPr>
            <p:ph idx="1"/>
          </p:nvPr>
        </p:nvSpPr>
        <p:spPr/>
        <p:txBody>
          <a:bodyPr/>
          <a:lstStyle/>
          <a:p>
            <a:pPr marL="0" indent="0">
              <a:buNone/>
            </a:pPr>
            <a:r>
              <a:rPr lang="nb-NO" b="1" dirty="0" smtClean="0"/>
              <a:t>T-test </a:t>
            </a:r>
            <a:r>
              <a:rPr lang="nb-NO" b="1" dirty="0" err="1"/>
              <a:t>i</a:t>
            </a:r>
            <a:r>
              <a:rPr lang="nb-NO" b="1" dirty="0" err="1" smtClean="0"/>
              <a:t>llustration</a:t>
            </a:r>
            <a:r>
              <a:rPr lang="nb-NO" dirty="0" smtClean="0"/>
              <a:t>: </a:t>
            </a:r>
          </a:p>
          <a:p>
            <a:pPr marL="0" indent="0">
              <a:buNone/>
            </a:pPr>
            <a:r>
              <a:rPr lang="nb-NO" dirty="0" err="1" smtClean="0"/>
              <a:t>We</a:t>
            </a:r>
            <a:r>
              <a:rPr lang="nb-NO" dirty="0" smtClean="0"/>
              <a:t> </a:t>
            </a:r>
            <a:r>
              <a:rPr lang="en-US" dirty="0"/>
              <a:t>do an experiment collecting word-recognition reaction times from two groups of subjects, one that is exposed to a priming treatment that should speed up their reactions (the test group), and one that is not (the control group). </a:t>
            </a:r>
            <a:endParaRPr lang="en-US" dirty="0" smtClean="0"/>
          </a:p>
          <a:p>
            <a:pPr marL="0" indent="0">
              <a:buNone/>
            </a:pPr>
            <a:r>
              <a:rPr lang="en-US" dirty="0" smtClean="0"/>
              <a:t>The </a:t>
            </a:r>
            <a:r>
              <a:rPr lang="en-US" dirty="0"/>
              <a:t>mean scores of the two groups are different, but the distributions overlap since some of the subjects in the test group have reaction times that are slower than some of the subjects in the control group. </a:t>
            </a:r>
            <a:endParaRPr lang="en-US" dirty="0" smtClean="0"/>
          </a:p>
          <a:p>
            <a:pPr marL="0" indent="0">
              <a:buNone/>
            </a:pPr>
            <a:r>
              <a:rPr lang="en-US" dirty="0" smtClean="0"/>
              <a:t>Do </a:t>
            </a:r>
            <a:r>
              <a:rPr lang="en-US" dirty="0"/>
              <a:t>the scores of the test group and the control group represent two different distributions, or are they really samples from a single distribution (in which case the difference in means is merely due to chance)? </a:t>
            </a:r>
            <a:endParaRPr lang="en-US" dirty="0" smtClean="0"/>
          </a:p>
          <a:p>
            <a:pPr marL="0" indent="0">
              <a:buNone/>
            </a:pPr>
            <a:r>
              <a:rPr lang="en-US" dirty="0" smtClean="0"/>
              <a:t>The </a:t>
            </a:r>
            <a:r>
              <a:rPr lang="en-US" dirty="0"/>
              <a:t>t-test can answer this question by giving us a p-value. </a:t>
            </a:r>
            <a:endParaRPr lang="en-US" dirty="0" smtClean="0"/>
          </a:p>
          <a:p>
            <a:pPr marL="0" indent="0">
              <a:buNone/>
            </a:pPr>
            <a:endParaRPr lang="nb-NO" dirty="0"/>
          </a:p>
        </p:txBody>
      </p:sp>
    </p:spTree>
    <p:extLst>
      <p:ext uri="{BB962C8B-B14F-4D97-AF65-F5344CB8AC3E}">
        <p14:creationId xmlns:p14="http://schemas.microsoft.com/office/powerpoint/2010/main" val="6310645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00" y="300207"/>
            <a:ext cx="4500908" cy="1216926"/>
          </a:xfrm>
        </p:spPr>
        <p:txBody>
          <a:bodyPr/>
          <a:lstStyle/>
          <a:p>
            <a:r>
              <a:rPr lang="nb-NO" dirty="0" smtClean="0"/>
              <a:t>More </a:t>
            </a:r>
            <a:r>
              <a:rPr lang="nb-NO" dirty="0" err="1" smtClean="0"/>
              <a:t>about</a:t>
            </a:r>
            <a:r>
              <a:rPr lang="nb-NO" dirty="0" smtClean="0"/>
              <a:t> </a:t>
            </a:r>
            <a:r>
              <a:rPr lang="nb-NO" dirty="0" err="1" smtClean="0"/>
              <a:t>variance</a:t>
            </a:r>
            <a:r>
              <a:rPr lang="nb-NO" dirty="0" smtClean="0"/>
              <a:t> and ANOVA</a:t>
            </a:r>
            <a:endParaRPr lang="nb-NO"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ANOVA</a:t>
            </a:r>
            <a:r>
              <a:rPr lang="en-US" dirty="0"/>
              <a:t> stands for “analysis of variance” </a:t>
            </a:r>
            <a:endParaRPr lang="en-US" dirty="0" smtClean="0"/>
          </a:p>
          <a:p>
            <a:pPr marL="0" indent="0">
              <a:buNone/>
            </a:pPr>
            <a:r>
              <a:rPr lang="en-US" b="1" dirty="0"/>
              <a:t>Variance</a:t>
            </a:r>
            <a:r>
              <a:rPr lang="en-US" dirty="0"/>
              <a:t> is a measure of the shape of a distribution in terms of deviations from the mean </a:t>
            </a:r>
            <a:endParaRPr lang="en-US" dirty="0" smtClean="0"/>
          </a:p>
          <a:p>
            <a:pPr marL="0" indent="0">
              <a:buNone/>
            </a:pPr>
            <a:r>
              <a:rPr lang="en-US" dirty="0"/>
              <a:t>ANOVA </a:t>
            </a:r>
            <a:r>
              <a:rPr lang="en-US" dirty="0" smtClean="0"/>
              <a:t>divides </a:t>
            </a:r>
            <a:r>
              <a:rPr lang="en-US" dirty="0"/>
              <a:t>the total variation among scores into two groups, the within-groups variation, where the variance is due to chance vs. the between-groups variation, where the variance is due to both chance and the treatment effect (if there is any). </a:t>
            </a:r>
            <a:endParaRPr lang="en-US" dirty="0" smtClean="0"/>
          </a:p>
          <a:p>
            <a:pPr marL="0" indent="0">
              <a:buNone/>
            </a:pPr>
            <a:r>
              <a:rPr lang="en-US" dirty="0" smtClean="0"/>
              <a:t>The </a:t>
            </a:r>
            <a:r>
              <a:rPr lang="en-US" dirty="0"/>
              <a:t>F ratio has the between-groups variance in the numerator and the within-groups variance in the </a:t>
            </a:r>
            <a:r>
              <a:rPr lang="en-US" dirty="0" smtClean="0"/>
              <a:t>denominator.</a:t>
            </a:r>
          </a:p>
          <a:p>
            <a:pPr marL="0" indent="0">
              <a:buNone/>
            </a:pPr>
            <a:r>
              <a:rPr lang="en-US" dirty="0" smtClean="0"/>
              <a:t>If F is </a:t>
            </a:r>
            <a:r>
              <a:rPr lang="en-US" dirty="0"/>
              <a:t>1 or less, the inherent variance is greater than or equal to the between-groups variance, meaning that there is no treatment effect. </a:t>
            </a:r>
            <a:endParaRPr lang="en-US" dirty="0" smtClean="0"/>
          </a:p>
          <a:p>
            <a:pPr marL="0" indent="0">
              <a:buNone/>
            </a:pPr>
            <a:r>
              <a:rPr lang="en-US" dirty="0" smtClean="0"/>
              <a:t>If F </a:t>
            </a:r>
            <a:r>
              <a:rPr lang="en-US" dirty="0"/>
              <a:t>is greater than 1, higher values show a greater treatment effect and ANOVA can yield p-values to indicate significance. </a:t>
            </a:r>
            <a:endParaRPr lang="en-US" dirty="0" smtClean="0"/>
          </a:p>
          <a:p>
            <a:pPr marL="0" indent="0">
              <a:buNone/>
            </a:pPr>
            <a:r>
              <a:rPr lang="en-US" dirty="0" smtClean="0"/>
              <a:t>ANOVA </a:t>
            </a:r>
            <a:r>
              <a:rPr lang="en-US" dirty="0"/>
              <a:t>can also handle multiple variables, for example priming vs. none and male vs. female and show whether each variable has an effect (called a main effect) and whether there is an interaction between the variables (for example if females respond even better to priming). </a:t>
            </a:r>
            <a:endParaRPr lang="nb-NO" dirty="0"/>
          </a:p>
        </p:txBody>
      </p:sp>
      <p:sp>
        <p:nvSpPr>
          <p:cNvPr id="4" name="TextBox 3"/>
          <p:cNvSpPr txBox="1"/>
          <p:nvPr/>
        </p:nvSpPr>
        <p:spPr>
          <a:xfrm>
            <a:off x="4953834" y="732283"/>
            <a:ext cx="3522268" cy="646331"/>
          </a:xfrm>
          <a:prstGeom prst="rect">
            <a:avLst/>
          </a:prstGeom>
          <a:noFill/>
        </p:spPr>
        <p:txBody>
          <a:bodyPr wrap="non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nb-NO"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F = 	</a:t>
            </a:r>
            <a:r>
              <a:rPr lang="nb-NO" b="1" u="sng"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between-groups</a:t>
            </a:r>
            <a:r>
              <a:rPr lang="nb-NO" b="1" u="sng"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nb-NO" b="1" u="sng"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variance</a:t>
            </a:r>
            <a:r>
              <a:rPr lang="nb-NO" b="1" u="sng"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p>
          <a:p>
            <a:r>
              <a:rPr lang="nb-NO"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nb-NO" b="1"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within-groups</a:t>
            </a:r>
            <a:r>
              <a:rPr lang="nb-NO"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nb-NO" b="1"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variance</a:t>
            </a:r>
            <a:endParaRPr lang="nb-NO"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311563055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ANOVA:</a:t>
            </a:r>
            <a:r>
              <a:rPr lang="nb-NO" b="0" dirty="0" smtClean="0"/>
              <a:t> </a:t>
            </a:r>
            <a:r>
              <a:rPr lang="en-US" b="0" dirty="0" err="1"/>
              <a:t>Dąbrowska</a:t>
            </a:r>
            <a:r>
              <a:rPr lang="en-US" b="0" dirty="0"/>
              <a:t> et al. 2009 </a:t>
            </a:r>
            <a:endParaRPr lang="nb-NO" b="0" dirty="0"/>
          </a:p>
        </p:txBody>
      </p:sp>
      <p:sp>
        <p:nvSpPr>
          <p:cNvPr id="4" name="Content Placeholder 2"/>
          <p:cNvSpPr>
            <a:spLocks noGrp="1"/>
          </p:cNvSpPr>
          <p:nvPr>
            <p:ph idx="1"/>
          </p:nvPr>
        </p:nvSpPr>
        <p:spPr>
          <a:xfrm>
            <a:off x="329282" y="1751183"/>
            <a:ext cx="8651688" cy="4908014"/>
          </a:xfrm>
        </p:spPr>
        <p:txBody>
          <a:bodyPr>
            <a:normAutofit fontScale="92500" lnSpcReduction="20000"/>
          </a:bodyPr>
          <a:lstStyle/>
          <a:p>
            <a:pPr marL="0" indent="0">
              <a:buNone/>
            </a:pPr>
            <a:r>
              <a:rPr lang="nb-NO" b="1" dirty="0" smtClean="0"/>
              <a:t>Research </a:t>
            </a:r>
            <a:r>
              <a:rPr lang="nb-NO" b="1" dirty="0" err="1" smtClean="0"/>
              <a:t>question</a:t>
            </a:r>
            <a:r>
              <a:rPr lang="nb-NO" b="1" dirty="0" smtClean="0"/>
              <a:t>:</a:t>
            </a:r>
          </a:p>
          <a:p>
            <a:pPr marL="0" indent="0">
              <a:buNone/>
            </a:pPr>
            <a:r>
              <a:rPr lang="nb-NO" dirty="0" smtClean="0"/>
              <a:t>Do speakers </a:t>
            </a:r>
            <a:r>
              <a:rPr lang="nb-NO" dirty="0" err="1" smtClean="0"/>
              <a:t>perform</a:t>
            </a:r>
            <a:r>
              <a:rPr lang="nb-NO" dirty="0" smtClean="0"/>
              <a:t> as </a:t>
            </a:r>
            <a:r>
              <a:rPr lang="nb-NO" dirty="0" err="1" smtClean="0"/>
              <a:t>well</a:t>
            </a:r>
            <a:r>
              <a:rPr lang="nb-NO" dirty="0" smtClean="0"/>
              <a:t> </a:t>
            </a:r>
            <a:r>
              <a:rPr lang="nb-NO" dirty="0" err="1" smtClean="0"/>
              <a:t>on</a:t>
            </a:r>
            <a:r>
              <a:rPr lang="nb-NO" dirty="0" smtClean="0"/>
              <a:t> </a:t>
            </a:r>
            <a:r>
              <a:rPr lang="nb-NO" dirty="0" err="1" smtClean="0"/>
              <a:t>unprototypical</a:t>
            </a:r>
            <a:r>
              <a:rPr lang="nb-NO" dirty="0" smtClean="0"/>
              <a:t> </a:t>
            </a:r>
            <a:r>
              <a:rPr lang="nb-NO" dirty="0" err="1" smtClean="0"/>
              <a:t>examples</a:t>
            </a:r>
            <a:r>
              <a:rPr lang="nb-NO" dirty="0" smtClean="0"/>
              <a:t> </a:t>
            </a:r>
            <a:r>
              <a:rPr lang="nb-NO" dirty="0" err="1" smtClean="0"/>
              <a:t>of</a:t>
            </a:r>
            <a:r>
              <a:rPr lang="nb-NO" dirty="0" smtClean="0"/>
              <a:t> </a:t>
            </a:r>
            <a:r>
              <a:rPr lang="nb-NO" dirty="0" err="1" smtClean="0"/>
              <a:t>LDDs</a:t>
            </a:r>
            <a:r>
              <a:rPr lang="nb-NO" dirty="0" smtClean="0"/>
              <a:t> as </a:t>
            </a:r>
            <a:r>
              <a:rPr lang="nb-NO" dirty="0" err="1" smtClean="0"/>
              <a:t>on</a:t>
            </a:r>
            <a:r>
              <a:rPr lang="nb-NO" dirty="0" smtClean="0"/>
              <a:t> </a:t>
            </a:r>
            <a:r>
              <a:rPr lang="nb-NO" dirty="0" err="1" smtClean="0"/>
              <a:t>prototypical</a:t>
            </a:r>
            <a:r>
              <a:rPr lang="nb-NO" dirty="0" smtClean="0"/>
              <a:t> </a:t>
            </a:r>
            <a:r>
              <a:rPr lang="nb-NO" dirty="0" err="1" smtClean="0"/>
              <a:t>ones</a:t>
            </a:r>
            <a:r>
              <a:rPr lang="nb-NO" dirty="0" smtClean="0"/>
              <a:t>?</a:t>
            </a:r>
          </a:p>
          <a:p>
            <a:pPr marL="0" indent="0">
              <a:buNone/>
            </a:pPr>
            <a:r>
              <a:rPr lang="nb-NO" dirty="0" smtClean="0"/>
              <a:t>(LDD = long-</a:t>
            </a:r>
            <a:r>
              <a:rPr lang="nb-NO" dirty="0" err="1" smtClean="0"/>
              <a:t>distance</a:t>
            </a:r>
            <a:r>
              <a:rPr lang="nb-NO" dirty="0" smtClean="0"/>
              <a:t> </a:t>
            </a:r>
            <a:r>
              <a:rPr lang="nb-NO" dirty="0" err="1" smtClean="0"/>
              <a:t>dependency</a:t>
            </a:r>
            <a:r>
              <a:rPr lang="nb-NO" dirty="0" smtClean="0"/>
              <a:t>)</a:t>
            </a:r>
          </a:p>
          <a:p>
            <a:pPr marL="0" indent="0">
              <a:buNone/>
            </a:pPr>
            <a:r>
              <a:rPr lang="nb-NO" dirty="0" err="1" smtClean="0"/>
              <a:t>Prototypical</a:t>
            </a:r>
            <a:r>
              <a:rPr lang="nb-NO" dirty="0" smtClean="0"/>
              <a:t> LDD: </a:t>
            </a:r>
            <a:r>
              <a:rPr lang="en-US" i="1" dirty="0"/>
              <a:t>What do you think the funny old man really hopes?</a:t>
            </a:r>
            <a:r>
              <a:rPr lang="en-US" dirty="0"/>
              <a:t> </a:t>
            </a:r>
            <a:endParaRPr lang="en-US" dirty="0" smtClean="0"/>
          </a:p>
          <a:p>
            <a:pPr marL="0" indent="0">
              <a:buNone/>
            </a:pPr>
            <a:r>
              <a:rPr lang="en-US" dirty="0" err="1" smtClean="0"/>
              <a:t>Unprototypical</a:t>
            </a:r>
            <a:r>
              <a:rPr lang="en-US" dirty="0" smtClean="0"/>
              <a:t> LDD: </a:t>
            </a:r>
            <a:r>
              <a:rPr lang="en-US" i="1" dirty="0"/>
              <a:t>What does the funny old man really hope you think?</a:t>
            </a:r>
            <a:r>
              <a:rPr lang="en-US" dirty="0"/>
              <a:t> </a:t>
            </a:r>
            <a:r>
              <a:rPr lang="en-US" dirty="0" smtClean="0"/>
              <a:t> </a:t>
            </a:r>
            <a:endParaRPr lang="nb-NO" dirty="0" smtClean="0"/>
          </a:p>
          <a:p>
            <a:pPr marL="0" indent="0">
              <a:buNone/>
            </a:pPr>
            <a:endParaRPr lang="nb-NO" dirty="0"/>
          </a:p>
          <a:p>
            <a:pPr marL="0" indent="0">
              <a:buNone/>
            </a:pPr>
            <a:r>
              <a:rPr lang="nb-NO" b="1" smtClean="0"/>
              <a:t>Data: </a:t>
            </a:r>
            <a:r>
              <a:rPr lang="nb-NO" smtClean="0"/>
              <a:t>Experiment</a:t>
            </a:r>
            <a:endParaRPr lang="nb-NO" dirty="0" smtClean="0"/>
          </a:p>
          <a:p>
            <a:pPr marL="0" indent="0">
              <a:buNone/>
            </a:pPr>
            <a:endParaRPr lang="nb-NO" dirty="0"/>
          </a:p>
          <a:p>
            <a:pPr marL="0" indent="0">
              <a:buNone/>
            </a:pPr>
            <a:r>
              <a:rPr lang="nb-NO" b="1" dirty="0" err="1" smtClean="0"/>
              <a:t>Factors</a:t>
            </a:r>
            <a:r>
              <a:rPr lang="nb-NO" b="1" dirty="0" smtClean="0"/>
              <a:t>:</a:t>
            </a:r>
          </a:p>
          <a:p>
            <a:pPr marL="0" indent="0">
              <a:buNone/>
            </a:pPr>
            <a:r>
              <a:rPr lang="nb-NO" dirty="0" err="1" smtClean="0"/>
              <a:t>construction</a:t>
            </a:r>
            <a:r>
              <a:rPr lang="nb-NO" dirty="0" smtClean="0"/>
              <a:t> (</a:t>
            </a:r>
            <a:r>
              <a:rPr lang="nb-NO" dirty="0" err="1" smtClean="0"/>
              <a:t>declarative</a:t>
            </a:r>
            <a:r>
              <a:rPr lang="nb-NO" dirty="0" smtClean="0"/>
              <a:t> vs. </a:t>
            </a:r>
            <a:r>
              <a:rPr lang="nb-NO" dirty="0" err="1" smtClean="0"/>
              <a:t>question</a:t>
            </a:r>
            <a:r>
              <a:rPr lang="nb-NO" dirty="0" smtClean="0"/>
              <a:t>)</a:t>
            </a:r>
          </a:p>
          <a:p>
            <a:pPr marL="0" indent="0">
              <a:buNone/>
            </a:pPr>
            <a:r>
              <a:rPr lang="nb-NO" dirty="0" err="1" smtClean="0"/>
              <a:t>prototypical</a:t>
            </a:r>
            <a:r>
              <a:rPr lang="nb-NO" dirty="0" smtClean="0"/>
              <a:t> vs. </a:t>
            </a:r>
            <a:r>
              <a:rPr lang="nb-NO" dirty="0" err="1" smtClean="0"/>
              <a:t>unprototypical</a:t>
            </a:r>
            <a:endParaRPr lang="nb-NO" dirty="0" smtClean="0"/>
          </a:p>
          <a:p>
            <a:pPr marL="0" indent="0">
              <a:buNone/>
            </a:pPr>
            <a:r>
              <a:rPr lang="nb-NO" dirty="0" smtClean="0"/>
              <a:t>age</a:t>
            </a:r>
          </a:p>
          <a:p>
            <a:pPr marL="0" indent="0">
              <a:buNone/>
            </a:pPr>
            <a:endParaRPr lang="nb-NO" dirty="0"/>
          </a:p>
          <a:p>
            <a:pPr marL="0" indent="0">
              <a:buNone/>
            </a:pPr>
            <a:r>
              <a:rPr lang="nb-NO" b="1" dirty="0" err="1" smtClean="0"/>
              <a:t>Result</a:t>
            </a:r>
            <a:r>
              <a:rPr lang="nb-NO" b="1" dirty="0" smtClean="0"/>
              <a:t>:</a:t>
            </a:r>
            <a:r>
              <a:rPr lang="nb-NO" dirty="0" smtClean="0"/>
              <a:t> </a:t>
            </a:r>
            <a:r>
              <a:rPr lang="en-US" dirty="0"/>
              <a:t>Both construction (p = 0.016) and </a:t>
            </a:r>
            <a:r>
              <a:rPr lang="en-US" dirty="0" err="1"/>
              <a:t>prototypicality</a:t>
            </a:r>
            <a:r>
              <a:rPr lang="en-US" dirty="0"/>
              <a:t> (p = 0.021) were found to be main effects, but not age. </a:t>
            </a:r>
            <a:r>
              <a:rPr lang="en-US" dirty="0" smtClean="0"/>
              <a:t>Significant </a:t>
            </a:r>
            <a:r>
              <a:rPr lang="en-US" dirty="0"/>
              <a:t>interaction between construction and age (p = 0.01</a:t>
            </a:r>
            <a:r>
              <a:rPr lang="en-US" dirty="0" smtClean="0"/>
              <a:t>). Support for usage</a:t>
            </a:r>
            <a:r>
              <a:rPr lang="en-US" dirty="0"/>
              <a:t>-based approach, according to which children acquire lexically specific templates and make more abstract generalizations about constructions only later, and in some cases may continue to rely on templates even as adults. </a:t>
            </a:r>
            <a:endParaRPr lang="nb-NO" dirty="0"/>
          </a:p>
        </p:txBody>
      </p:sp>
      <p:pic>
        <p:nvPicPr>
          <p:cNvPr id="5" name="Picture 4"/>
          <p:cNvPicPr>
            <a:picLocks noChangeAspect="1"/>
          </p:cNvPicPr>
          <p:nvPr/>
        </p:nvPicPr>
        <p:blipFill rotWithShape="1">
          <a:blip r:embed="rId2"/>
          <a:srcRect l="15624" b="37260"/>
          <a:stretch/>
        </p:blipFill>
        <p:spPr>
          <a:xfrm>
            <a:off x="7367827" y="0"/>
            <a:ext cx="1776173" cy="2028510"/>
          </a:xfrm>
          <a:prstGeom prst="rect">
            <a:avLst/>
          </a:prstGeom>
        </p:spPr>
      </p:pic>
    </p:spTree>
    <p:extLst>
      <p:ext uri="{BB962C8B-B14F-4D97-AF65-F5344CB8AC3E}">
        <p14:creationId xmlns:p14="http://schemas.microsoft.com/office/powerpoint/2010/main" val="73056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172" y="1680955"/>
            <a:ext cx="8435873" cy="2575438"/>
          </a:xfrm>
          <a:prstGeom prst="rect">
            <a:avLst/>
          </a:prstGeom>
        </p:spPr>
      </p:pic>
      <p:sp>
        <p:nvSpPr>
          <p:cNvPr id="3" name="Title 1"/>
          <p:cNvSpPr txBox="1">
            <a:spLocks/>
          </p:cNvSpPr>
          <p:nvPr/>
        </p:nvSpPr>
        <p:spPr>
          <a:xfrm>
            <a:off x="215172" y="680508"/>
            <a:ext cx="7880116" cy="1216926"/>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en-US" b="0" dirty="0" err="1" smtClean="0"/>
              <a:t>Dąbrowska</a:t>
            </a:r>
            <a:r>
              <a:rPr lang="en-US" b="0" dirty="0" smtClean="0"/>
              <a:t> et al. 2009 </a:t>
            </a:r>
            <a:endParaRPr lang="nb-NO" b="0" dirty="0"/>
          </a:p>
        </p:txBody>
      </p:sp>
      <p:sp>
        <p:nvSpPr>
          <p:cNvPr id="4" name="Title 1"/>
          <p:cNvSpPr txBox="1">
            <a:spLocks/>
          </p:cNvSpPr>
          <p:nvPr/>
        </p:nvSpPr>
        <p:spPr>
          <a:xfrm>
            <a:off x="215172" y="4388627"/>
            <a:ext cx="7880116" cy="1216926"/>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endParaRPr lang="nb-NO" b="0" dirty="0"/>
          </a:p>
        </p:txBody>
      </p:sp>
      <p:sp>
        <p:nvSpPr>
          <p:cNvPr id="6" name="Title 1"/>
          <p:cNvSpPr txBox="1">
            <a:spLocks/>
          </p:cNvSpPr>
          <p:nvPr/>
        </p:nvSpPr>
        <p:spPr>
          <a:xfrm>
            <a:off x="215172" y="4417883"/>
            <a:ext cx="7880116" cy="1216926"/>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en-US" b="0" dirty="0" smtClean="0"/>
              <a:t>Main effect of construction (F = 6.47, p = 0.016)</a:t>
            </a:r>
          </a:p>
          <a:p>
            <a:r>
              <a:rPr lang="en-US" b="0" dirty="0" smtClean="0"/>
              <a:t>Main effect of </a:t>
            </a:r>
            <a:r>
              <a:rPr lang="en-US" b="0" dirty="0" err="1" smtClean="0"/>
              <a:t>prototypicality</a:t>
            </a:r>
            <a:r>
              <a:rPr lang="en-US" b="0" dirty="0" smtClean="0"/>
              <a:t> (F = 5.82, p = 0.021)</a:t>
            </a:r>
          </a:p>
          <a:p>
            <a:r>
              <a:rPr lang="en-US" b="0" dirty="0" smtClean="0"/>
              <a:t>Interaction construction/age (F = 7.51, p = 0.010)</a:t>
            </a:r>
            <a:endParaRPr lang="nb-NO" b="0" dirty="0"/>
          </a:p>
        </p:txBody>
      </p:sp>
    </p:spTree>
    <p:extLst>
      <p:ext uri="{BB962C8B-B14F-4D97-AF65-F5344CB8AC3E}">
        <p14:creationId xmlns:p14="http://schemas.microsoft.com/office/powerpoint/2010/main" val="2845304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a:t>
            </a:r>
            <a:br>
              <a:rPr lang="en-US" dirty="0" smtClean="0"/>
            </a:br>
            <a:r>
              <a:rPr lang="en-US" b="0" dirty="0" smtClean="0"/>
              <a:t>Finding </a:t>
            </a:r>
            <a:r>
              <a:rPr lang="en-US" b="0" dirty="0"/>
              <a:t>significant relationships among values </a:t>
            </a:r>
            <a:endParaRPr lang="nb-NO" b="0" dirty="0"/>
          </a:p>
        </p:txBody>
      </p:sp>
      <p:sp>
        <p:nvSpPr>
          <p:cNvPr id="3" name="Content Placeholder 2"/>
          <p:cNvSpPr>
            <a:spLocks noGrp="1"/>
          </p:cNvSpPr>
          <p:nvPr>
            <p:ph idx="1"/>
          </p:nvPr>
        </p:nvSpPr>
        <p:spPr/>
        <p:txBody>
          <a:bodyPr>
            <a:noAutofit/>
          </a:bodyPr>
          <a:lstStyle/>
          <a:p>
            <a:pPr marL="0" indent="0">
              <a:buNone/>
            </a:pPr>
            <a:r>
              <a:rPr lang="nb-NO" sz="2400" b="1" dirty="0" err="1" smtClean="0"/>
              <a:t>Illustration</a:t>
            </a:r>
            <a:r>
              <a:rPr lang="nb-NO" sz="2400" b="1" dirty="0" smtClean="0"/>
              <a:t> for </a:t>
            </a:r>
            <a:r>
              <a:rPr lang="nb-NO" sz="2400" b="1" dirty="0" err="1" smtClean="0"/>
              <a:t>correlation</a:t>
            </a:r>
            <a:r>
              <a:rPr lang="nb-NO" sz="2400" b="1" dirty="0" smtClean="0"/>
              <a:t>:</a:t>
            </a:r>
            <a:r>
              <a:rPr lang="nb-NO" sz="2400" dirty="0" smtClean="0"/>
              <a:t> If </a:t>
            </a:r>
            <a:r>
              <a:rPr lang="nb-NO" sz="2400" dirty="0" err="1" smtClean="0"/>
              <a:t>you</a:t>
            </a:r>
            <a:r>
              <a:rPr lang="nb-NO" sz="2400" dirty="0" smtClean="0"/>
              <a:t> have data </a:t>
            </a:r>
            <a:r>
              <a:rPr lang="nb-NO" sz="2400" dirty="0" err="1" smtClean="0"/>
              <a:t>on</a:t>
            </a:r>
            <a:r>
              <a:rPr lang="nb-NO" sz="2400" dirty="0" smtClean="0"/>
              <a:t> </a:t>
            </a:r>
            <a:r>
              <a:rPr lang="nb-NO" sz="2400" dirty="0" err="1" smtClean="0"/>
              <a:t>the</a:t>
            </a:r>
            <a:r>
              <a:rPr lang="nb-NO" sz="2400" dirty="0" smtClean="0"/>
              <a:t> </a:t>
            </a:r>
            <a:r>
              <a:rPr lang="nb-NO" sz="2400" dirty="0" err="1" smtClean="0"/>
              <a:t>corpus</a:t>
            </a:r>
            <a:r>
              <a:rPr lang="nb-NO" sz="2400" dirty="0" smtClean="0"/>
              <a:t> </a:t>
            </a:r>
            <a:r>
              <a:rPr lang="nb-NO" sz="2400" dirty="0" err="1" smtClean="0"/>
              <a:t>frequencies</a:t>
            </a:r>
            <a:r>
              <a:rPr lang="nb-NO" sz="2400" dirty="0" smtClean="0"/>
              <a:t> and </a:t>
            </a:r>
            <a:r>
              <a:rPr lang="nb-NO" sz="2400" dirty="0" err="1" smtClean="0"/>
              <a:t>the</a:t>
            </a:r>
            <a:r>
              <a:rPr lang="nb-NO" sz="2400" dirty="0" smtClean="0"/>
              <a:t> </a:t>
            </a:r>
            <a:r>
              <a:rPr lang="nb-NO" sz="2400" dirty="0" err="1" smtClean="0"/>
              <a:t>reaction</a:t>
            </a:r>
            <a:r>
              <a:rPr lang="nb-NO" sz="2400" dirty="0" smtClean="0"/>
              <a:t> times in a </a:t>
            </a:r>
            <a:r>
              <a:rPr lang="nb-NO" sz="2400" dirty="0" err="1" smtClean="0"/>
              <a:t>word-recognition</a:t>
            </a:r>
            <a:r>
              <a:rPr lang="nb-NO" sz="2400" dirty="0" smtClean="0"/>
              <a:t> </a:t>
            </a:r>
            <a:r>
              <a:rPr lang="nb-NO" sz="2400" dirty="0" err="1" smtClean="0"/>
              <a:t>experiment</a:t>
            </a:r>
            <a:r>
              <a:rPr lang="nb-NO" sz="2400" dirty="0" smtClean="0"/>
              <a:t> for a list </a:t>
            </a:r>
            <a:r>
              <a:rPr lang="nb-NO" sz="2400" dirty="0" err="1" smtClean="0"/>
              <a:t>of</a:t>
            </a:r>
            <a:r>
              <a:rPr lang="nb-NO" sz="2400" dirty="0" smtClean="0"/>
              <a:t> </a:t>
            </a:r>
            <a:r>
              <a:rPr lang="nb-NO" sz="2400" dirty="0" err="1" smtClean="0"/>
              <a:t>words</a:t>
            </a:r>
            <a:r>
              <a:rPr lang="nb-NO" sz="2400" dirty="0" smtClean="0"/>
              <a:t>,</a:t>
            </a:r>
            <a:r>
              <a:rPr lang="nb-NO" sz="2400" dirty="0"/>
              <a:t> </a:t>
            </a:r>
            <a:r>
              <a:rPr lang="nb-NO" sz="2400" dirty="0" err="1" smtClean="0"/>
              <a:t>you</a:t>
            </a:r>
            <a:r>
              <a:rPr lang="nb-NO" sz="2400" dirty="0" smtClean="0"/>
              <a:t> </a:t>
            </a:r>
            <a:r>
              <a:rPr lang="nb-NO" sz="2400" dirty="0" err="1" smtClean="0"/>
              <a:t>can</a:t>
            </a:r>
            <a:r>
              <a:rPr lang="nb-NO" sz="2400" dirty="0" smtClean="0"/>
              <a:t> </a:t>
            </a:r>
            <a:r>
              <a:rPr lang="nb-NO" sz="2400" dirty="0" err="1" smtClean="0"/>
              <a:t>find</a:t>
            </a:r>
            <a:r>
              <a:rPr lang="nb-NO" sz="2400" dirty="0" smtClean="0"/>
              <a:t> </a:t>
            </a:r>
            <a:r>
              <a:rPr lang="nb-NO" sz="2400" dirty="0" err="1" smtClean="0"/>
              <a:t>out</a:t>
            </a:r>
            <a:r>
              <a:rPr lang="nb-NO" sz="2400" dirty="0" smtClean="0"/>
              <a:t> </a:t>
            </a:r>
            <a:r>
              <a:rPr lang="nb-NO" sz="2400" dirty="0" err="1" smtClean="0"/>
              <a:t>whether</a:t>
            </a:r>
            <a:r>
              <a:rPr lang="nb-NO" sz="2400" dirty="0" smtClean="0"/>
              <a:t> </a:t>
            </a:r>
            <a:r>
              <a:rPr lang="nb-NO" sz="2400" dirty="0" err="1" smtClean="0"/>
              <a:t>there</a:t>
            </a:r>
            <a:r>
              <a:rPr lang="nb-NO" sz="2400" dirty="0" smtClean="0"/>
              <a:t> is a </a:t>
            </a:r>
            <a:r>
              <a:rPr lang="nb-NO" sz="2400" dirty="0" err="1" smtClean="0"/>
              <a:t>relationship</a:t>
            </a:r>
            <a:r>
              <a:rPr lang="nb-NO" sz="2400" dirty="0" smtClean="0"/>
              <a:t> </a:t>
            </a:r>
            <a:r>
              <a:rPr lang="nb-NO" sz="2400" dirty="0" err="1" smtClean="0"/>
              <a:t>between</a:t>
            </a:r>
            <a:r>
              <a:rPr lang="nb-NO" sz="2400" dirty="0" smtClean="0"/>
              <a:t> </a:t>
            </a:r>
            <a:r>
              <a:rPr lang="nb-NO" sz="2400" dirty="0" err="1" smtClean="0"/>
              <a:t>the</a:t>
            </a:r>
            <a:r>
              <a:rPr lang="nb-NO" sz="2400" dirty="0" smtClean="0"/>
              <a:t> </a:t>
            </a:r>
            <a:r>
              <a:rPr lang="nb-NO" sz="2400" dirty="0" err="1" smtClean="0"/>
              <a:t>two</a:t>
            </a:r>
            <a:r>
              <a:rPr lang="nb-NO" sz="2400" dirty="0" smtClean="0"/>
              <a:t> </a:t>
            </a:r>
            <a:r>
              <a:rPr lang="nb-NO" sz="2400" dirty="0" err="1" smtClean="0"/>
              <a:t>sets</a:t>
            </a:r>
            <a:r>
              <a:rPr lang="nb-NO" sz="2400" dirty="0" smtClean="0"/>
              <a:t> </a:t>
            </a:r>
            <a:r>
              <a:rPr lang="nb-NO" sz="2400" dirty="0" err="1" smtClean="0"/>
              <a:t>of</a:t>
            </a:r>
            <a:r>
              <a:rPr lang="nb-NO" sz="2400" dirty="0" smtClean="0"/>
              <a:t> </a:t>
            </a:r>
            <a:r>
              <a:rPr lang="nb-NO" sz="2400" dirty="0" err="1" smtClean="0"/>
              <a:t>values</a:t>
            </a:r>
            <a:r>
              <a:rPr lang="nb-NO" sz="2400" dirty="0" smtClean="0"/>
              <a:t>. </a:t>
            </a:r>
            <a:r>
              <a:rPr lang="nb-NO" sz="2400" dirty="0" err="1" smtClean="0"/>
              <a:t>Correlation</a:t>
            </a:r>
            <a:r>
              <a:rPr lang="nb-NO" sz="2400" dirty="0" smtClean="0"/>
              <a:t>, </a:t>
            </a:r>
            <a:r>
              <a:rPr lang="nb-NO" sz="2400" i="1" dirty="0" smtClean="0"/>
              <a:t>r</a:t>
            </a:r>
            <a:r>
              <a:rPr lang="nb-NO" sz="2400" dirty="0" smtClean="0"/>
              <a:t> = +1 for a </a:t>
            </a:r>
            <a:r>
              <a:rPr lang="nb-NO" sz="2400" dirty="0" err="1" smtClean="0"/>
              <a:t>perfect</a:t>
            </a:r>
            <a:r>
              <a:rPr lang="nb-NO" sz="2400" dirty="0" smtClean="0"/>
              <a:t> positive </a:t>
            </a:r>
            <a:r>
              <a:rPr lang="nb-NO" sz="2400" dirty="0" err="1" smtClean="0"/>
              <a:t>correlation</a:t>
            </a:r>
            <a:r>
              <a:rPr lang="nb-NO" sz="2400" dirty="0" smtClean="0"/>
              <a:t>, </a:t>
            </a:r>
            <a:r>
              <a:rPr lang="nb-NO" sz="2400" i="1" dirty="0"/>
              <a:t>r</a:t>
            </a:r>
            <a:r>
              <a:rPr lang="nb-NO" sz="2400" dirty="0"/>
              <a:t> = </a:t>
            </a:r>
            <a:r>
              <a:rPr lang="nb-NO" sz="2400" dirty="0" smtClean="0"/>
              <a:t>0 for </a:t>
            </a:r>
            <a:r>
              <a:rPr lang="nb-NO" sz="2400" dirty="0" err="1" smtClean="0"/>
              <a:t>no</a:t>
            </a:r>
            <a:r>
              <a:rPr lang="nb-NO" sz="2400" dirty="0" smtClean="0"/>
              <a:t> </a:t>
            </a:r>
            <a:r>
              <a:rPr lang="nb-NO" sz="2400" dirty="0" err="1" smtClean="0"/>
              <a:t>correlation</a:t>
            </a:r>
            <a:r>
              <a:rPr lang="nb-NO" sz="2400" dirty="0" smtClean="0"/>
              <a:t>, </a:t>
            </a:r>
            <a:r>
              <a:rPr lang="nb-NO" sz="2400" i="1" dirty="0"/>
              <a:t>r</a:t>
            </a:r>
            <a:r>
              <a:rPr lang="nb-NO" sz="2400" dirty="0"/>
              <a:t> = </a:t>
            </a:r>
            <a:r>
              <a:rPr lang="nb-NO" sz="2400" dirty="0" smtClean="0"/>
              <a:t>-1 for a </a:t>
            </a:r>
            <a:r>
              <a:rPr lang="nb-NO" sz="2400" dirty="0" err="1" smtClean="0"/>
              <a:t>perfect</a:t>
            </a:r>
            <a:r>
              <a:rPr lang="nb-NO" sz="2400" dirty="0" smtClean="0"/>
              <a:t> negative </a:t>
            </a:r>
            <a:r>
              <a:rPr lang="nb-NO" sz="2400" dirty="0" err="1" smtClean="0"/>
              <a:t>correlation</a:t>
            </a:r>
            <a:r>
              <a:rPr lang="nb-NO" sz="2400" dirty="0" smtClean="0"/>
              <a:t>.</a:t>
            </a:r>
          </a:p>
          <a:p>
            <a:pPr marL="0" indent="0">
              <a:buNone/>
            </a:pPr>
            <a:endParaRPr lang="nb-NO" sz="2400" dirty="0"/>
          </a:p>
          <a:p>
            <a:pPr marL="0" indent="0">
              <a:buNone/>
            </a:pPr>
            <a:r>
              <a:rPr lang="nb-NO" sz="2400" dirty="0" smtClean="0"/>
              <a:t>CAVEATS: 1) </a:t>
            </a:r>
            <a:r>
              <a:rPr lang="nb-NO" sz="2400" dirty="0" err="1" smtClean="0"/>
              <a:t>assumption</a:t>
            </a:r>
            <a:r>
              <a:rPr lang="nb-NO" sz="2400" dirty="0" smtClean="0"/>
              <a:t> </a:t>
            </a:r>
            <a:r>
              <a:rPr lang="nb-NO" sz="2400" dirty="0" err="1" smtClean="0"/>
              <a:t>of</a:t>
            </a:r>
            <a:r>
              <a:rPr lang="nb-NO" sz="2400" dirty="0" smtClean="0"/>
              <a:t> linear </a:t>
            </a:r>
            <a:r>
              <a:rPr lang="nb-NO" sz="2400" dirty="0" err="1" smtClean="0"/>
              <a:t>relationship</a:t>
            </a:r>
            <a:r>
              <a:rPr lang="nb-NO" sz="2400" dirty="0" smtClean="0"/>
              <a:t>; 2) </a:t>
            </a:r>
            <a:r>
              <a:rPr lang="nb-NO" sz="2400" dirty="0" err="1" smtClean="0"/>
              <a:t>correlation</a:t>
            </a:r>
            <a:r>
              <a:rPr lang="nb-NO" sz="2400" dirty="0" smtClean="0"/>
              <a:t> </a:t>
            </a:r>
            <a:r>
              <a:rPr lang="nb-NO" sz="2400" dirty="0" err="1" smtClean="0"/>
              <a:t>does</a:t>
            </a:r>
            <a:r>
              <a:rPr lang="nb-NO" sz="2400" dirty="0" smtClean="0"/>
              <a:t> not </a:t>
            </a:r>
            <a:r>
              <a:rPr lang="nb-NO" sz="2400" dirty="0" err="1" smtClean="0"/>
              <a:t>imply</a:t>
            </a:r>
            <a:r>
              <a:rPr lang="nb-NO" sz="2400" dirty="0" smtClean="0"/>
              <a:t> </a:t>
            </a:r>
            <a:r>
              <a:rPr lang="nb-NO" sz="2400" dirty="0" err="1" smtClean="0"/>
              <a:t>causation</a:t>
            </a:r>
            <a:endParaRPr lang="nb-NO" sz="2400" dirty="0" smtClean="0"/>
          </a:p>
          <a:p>
            <a:pPr marL="0" indent="0">
              <a:buNone/>
            </a:pPr>
            <a:endParaRPr lang="nb-NO" sz="2400" dirty="0" smtClean="0"/>
          </a:p>
          <a:p>
            <a:pPr marL="0" indent="0">
              <a:buNone/>
            </a:pPr>
            <a:r>
              <a:rPr lang="nb-NO" sz="2400" dirty="0" smtClean="0"/>
              <a:t> </a:t>
            </a:r>
            <a:endParaRPr lang="nb-NO" sz="2400" dirty="0"/>
          </a:p>
        </p:txBody>
      </p:sp>
    </p:spTree>
    <p:extLst>
      <p:ext uri="{BB962C8B-B14F-4D97-AF65-F5344CB8AC3E}">
        <p14:creationId xmlns:p14="http://schemas.microsoft.com/office/powerpoint/2010/main" val="231732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Correlation</a:t>
            </a:r>
            <a:r>
              <a:rPr lang="nb-NO" dirty="0" smtClean="0"/>
              <a:t>: </a:t>
            </a:r>
            <a:br>
              <a:rPr lang="nb-NO" dirty="0" smtClean="0"/>
            </a:br>
            <a:r>
              <a:rPr lang="nb-NO" dirty="0" err="1" smtClean="0"/>
              <a:t>Ambridge</a:t>
            </a:r>
            <a:r>
              <a:rPr lang="nb-NO" dirty="0" smtClean="0"/>
              <a:t> &amp; </a:t>
            </a:r>
            <a:r>
              <a:rPr lang="nb-NO" dirty="0" err="1" smtClean="0"/>
              <a:t>Goldberg</a:t>
            </a:r>
            <a:r>
              <a:rPr lang="nb-NO" dirty="0" smtClean="0"/>
              <a:t> 2008</a:t>
            </a:r>
            <a:endParaRPr lang="nb-NO" dirty="0"/>
          </a:p>
        </p:txBody>
      </p:sp>
      <p:sp>
        <p:nvSpPr>
          <p:cNvPr id="3" name="Content Placeholder 2"/>
          <p:cNvSpPr>
            <a:spLocks noGrp="1"/>
          </p:cNvSpPr>
          <p:nvPr>
            <p:ph idx="1"/>
          </p:nvPr>
        </p:nvSpPr>
        <p:spPr>
          <a:xfrm>
            <a:off x="329282" y="1751182"/>
            <a:ext cx="8229600" cy="4759269"/>
          </a:xfrm>
        </p:spPr>
        <p:txBody>
          <a:bodyPr/>
          <a:lstStyle/>
          <a:p>
            <a:pPr marL="0" indent="0">
              <a:buNone/>
            </a:pPr>
            <a:r>
              <a:rPr lang="nb-NO" b="1" dirty="0" smtClean="0"/>
              <a:t>Research </a:t>
            </a:r>
            <a:r>
              <a:rPr lang="nb-NO" b="1" dirty="0" err="1" smtClean="0"/>
              <a:t>Question</a:t>
            </a:r>
            <a:r>
              <a:rPr lang="nb-NO" b="1" dirty="0" smtClean="0"/>
              <a:t>: </a:t>
            </a:r>
          </a:p>
          <a:p>
            <a:pPr marL="0" indent="0">
              <a:buNone/>
            </a:pPr>
            <a:r>
              <a:rPr lang="nb-NO" dirty="0" smtClean="0"/>
              <a:t>Are </a:t>
            </a:r>
            <a:r>
              <a:rPr lang="nb-NO" dirty="0" err="1" smtClean="0"/>
              <a:t>backgrounded</a:t>
            </a:r>
            <a:r>
              <a:rPr lang="nb-NO" dirty="0" smtClean="0"/>
              <a:t> </a:t>
            </a:r>
            <a:r>
              <a:rPr lang="nb-NO" dirty="0" err="1" smtClean="0"/>
              <a:t>constructions</a:t>
            </a:r>
            <a:r>
              <a:rPr lang="nb-NO" dirty="0" smtClean="0"/>
              <a:t> </a:t>
            </a:r>
            <a:r>
              <a:rPr lang="nb-NO" dirty="0" err="1" smtClean="0"/>
              <a:t>islands</a:t>
            </a:r>
            <a:r>
              <a:rPr lang="nb-NO" dirty="0" smtClean="0"/>
              <a:t>; </a:t>
            </a:r>
            <a:r>
              <a:rPr lang="nb-NO" dirty="0" err="1" smtClean="0"/>
              <a:t>are</a:t>
            </a:r>
            <a:r>
              <a:rPr lang="nb-NO" dirty="0" smtClean="0"/>
              <a:t> </a:t>
            </a:r>
            <a:r>
              <a:rPr lang="nb-NO" dirty="0" err="1" smtClean="0"/>
              <a:t>they</a:t>
            </a:r>
            <a:r>
              <a:rPr lang="nb-NO" dirty="0" smtClean="0"/>
              <a:t> hard to </a:t>
            </a:r>
            <a:r>
              <a:rPr lang="nb-NO" dirty="0" err="1" smtClean="0"/>
              <a:t>extract</a:t>
            </a:r>
            <a:r>
              <a:rPr lang="nb-NO" dirty="0" smtClean="0"/>
              <a:t> in </a:t>
            </a:r>
            <a:r>
              <a:rPr lang="nb-NO" dirty="0" err="1" smtClean="0"/>
              <a:t>LDDs</a:t>
            </a:r>
            <a:r>
              <a:rPr lang="nb-NO" dirty="0" smtClean="0"/>
              <a:t>? </a:t>
            </a:r>
          </a:p>
          <a:p>
            <a:pPr marL="0" indent="0">
              <a:buNone/>
            </a:pPr>
            <a:endParaRPr lang="nb-NO" dirty="0"/>
          </a:p>
          <a:p>
            <a:pPr marL="0" indent="0">
              <a:buNone/>
            </a:pPr>
            <a:r>
              <a:rPr lang="nb-NO" b="1" dirty="0" smtClean="0"/>
              <a:t>Data:</a:t>
            </a:r>
            <a:r>
              <a:rPr lang="nb-NO" dirty="0" smtClean="0"/>
              <a:t> Experiment </a:t>
            </a:r>
          </a:p>
          <a:p>
            <a:pPr marL="0" indent="0">
              <a:buNone/>
            </a:pPr>
            <a:r>
              <a:rPr lang="nb-NO" dirty="0" smtClean="0"/>
              <a:t>“</a:t>
            </a:r>
            <a:r>
              <a:rPr lang="nb-NO" dirty="0" err="1" smtClean="0"/>
              <a:t>difference</a:t>
            </a:r>
            <a:r>
              <a:rPr lang="nb-NO" dirty="0" smtClean="0"/>
              <a:t> score” </a:t>
            </a:r>
            <a:r>
              <a:rPr lang="nb-NO" dirty="0" err="1" smtClean="0"/>
              <a:t>measures</a:t>
            </a:r>
            <a:r>
              <a:rPr lang="nb-NO" dirty="0" smtClean="0"/>
              <a:t> to </a:t>
            </a:r>
            <a:r>
              <a:rPr lang="nb-NO" dirty="0" err="1" smtClean="0"/>
              <a:t>what</a:t>
            </a:r>
            <a:r>
              <a:rPr lang="nb-NO" dirty="0" smtClean="0"/>
              <a:t> </a:t>
            </a:r>
            <a:r>
              <a:rPr lang="nb-NO" dirty="0" err="1" smtClean="0"/>
              <a:t>extent</a:t>
            </a:r>
            <a:r>
              <a:rPr lang="nb-NO" dirty="0" smtClean="0"/>
              <a:t> a </a:t>
            </a:r>
            <a:r>
              <a:rPr lang="nb-NO" dirty="0" err="1" smtClean="0"/>
              <a:t>clause</a:t>
            </a:r>
            <a:r>
              <a:rPr lang="nb-NO" dirty="0" smtClean="0"/>
              <a:t> is an </a:t>
            </a:r>
            <a:r>
              <a:rPr lang="nb-NO" dirty="0" err="1" smtClean="0"/>
              <a:t>island</a:t>
            </a:r>
            <a:r>
              <a:rPr lang="nb-NO" dirty="0" smtClean="0"/>
              <a:t> = </a:t>
            </a:r>
            <a:r>
              <a:rPr lang="nb-NO" dirty="0" err="1" smtClean="0"/>
              <a:t>difference</a:t>
            </a:r>
            <a:r>
              <a:rPr lang="nb-NO" dirty="0" smtClean="0"/>
              <a:t> in </a:t>
            </a:r>
            <a:r>
              <a:rPr lang="nb-NO" dirty="0" err="1" smtClean="0"/>
              <a:t>acceptability</a:t>
            </a:r>
            <a:r>
              <a:rPr lang="nb-NO" dirty="0" smtClean="0"/>
              <a:t> </a:t>
            </a:r>
            <a:r>
              <a:rPr lang="nb-NO" dirty="0" err="1" smtClean="0"/>
              <a:t>between</a:t>
            </a:r>
            <a:r>
              <a:rPr lang="nb-NO" dirty="0" smtClean="0"/>
              <a:t> </a:t>
            </a:r>
            <a:r>
              <a:rPr lang="nb-NO" dirty="0" err="1" smtClean="0"/>
              <a:t>extraction</a:t>
            </a:r>
            <a:r>
              <a:rPr lang="nb-NO" dirty="0" smtClean="0"/>
              <a:t> in questions (</a:t>
            </a:r>
            <a:r>
              <a:rPr lang="nb-NO" i="1" dirty="0" smtClean="0"/>
              <a:t>Who </a:t>
            </a:r>
            <a:r>
              <a:rPr lang="nb-NO" i="1" dirty="0" err="1" smtClean="0"/>
              <a:t>did</a:t>
            </a:r>
            <a:r>
              <a:rPr lang="nb-NO" i="1" dirty="0" smtClean="0"/>
              <a:t> </a:t>
            </a:r>
            <a:r>
              <a:rPr lang="nb-NO" i="1" dirty="0" err="1" smtClean="0"/>
              <a:t>Pat</a:t>
            </a:r>
            <a:r>
              <a:rPr lang="nb-NO" i="1" dirty="0" smtClean="0"/>
              <a:t> stammer </a:t>
            </a:r>
            <a:r>
              <a:rPr lang="nb-NO" i="1" dirty="0" err="1" smtClean="0"/>
              <a:t>that</a:t>
            </a:r>
            <a:r>
              <a:rPr lang="nb-NO" i="1" dirty="0" smtClean="0"/>
              <a:t> </a:t>
            </a:r>
            <a:r>
              <a:rPr lang="nb-NO" i="1" dirty="0" err="1" smtClean="0"/>
              <a:t>she</a:t>
            </a:r>
            <a:r>
              <a:rPr lang="nb-NO" i="1" dirty="0" smtClean="0"/>
              <a:t> </a:t>
            </a:r>
            <a:r>
              <a:rPr lang="nb-NO" i="1" dirty="0" err="1" smtClean="0"/>
              <a:t>liked</a:t>
            </a:r>
            <a:r>
              <a:rPr lang="nb-NO" dirty="0" smtClean="0"/>
              <a:t>) and </a:t>
            </a:r>
            <a:r>
              <a:rPr lang="nb-NO" dirty="0" err="1" smtClean="0"/>
              <a:t>declarative</a:t>
            </a:r>
            <a:r>
              <a:rPr lang="nb-NO" dirty="0" smtClean="0"/>
              <a:t> (</a:t>
            </a:r>
            <a:r>
              <a:rPr lang="nb-NO" i="1" dirty="0" err="1" smtClean="0"/>
              <a:t>Pat</a:t>
            </a:r>
            <a:r>
              <a:rPr lang="nb-NO" i="1" dirty="0" smtClean="0"/>
              <a:t> </a:t>
            </a:r>
            <a:r>
              <a:rPr lang="nb-NO" i="1" dirty="0" err="1" smtClean="0"/>
              <a:t>stammered</a:t>
            </a:r>
            <a:r>
              <a:rPr lang="nb-NO" i="1" dirty="0" smtClean="0"/>
              <a:t> </a:t>
            </a:r>
            <a:r>
              <a:rPr lang="nb-NO" i="1" dirty="0" err="1" smtClean="0"/>
              <a:t>that</a:t>
            </a:r>
            <a:r>
              <a:rPr lang="nb-NO" i="1" dirty="0" smtClean="0"/>
              <a:t> </a:t>
            </a:r>
            <a:r>
              <a:rPr lang="nb-NO" i="1" dirty="0" err="1" smtClean="0"/>
              <a:t>she</a:t>
            </a:r>
            <a:r>
              <a:rPr lang="nb-NO" i="1" dirty="0" smtClean="0"/>
              <a:t> </a:t>
            </a:r>
            <a:r>
              <a:rPr lang="nb-NO" i="1" dirty="0" err="1" smtClean="0"/>
              <a:t>liked</a:t>
            </a:r>
            <a:r>
              <a:rPr lang="nb-NO" i="1" dirty="0" smtClean="0"/>
              <a:t> Dominic</a:t>
            </a:r>
            <a:r>
              <a:rPr lang="nb-NO" dirty="0" smtClean="0"/>
              <a:t>)</a:t>
            </a:r>
          </a:p>
          <a:p>
            <a:pPr marL="0" indent="0">
              <a:buNone/>
            </a:pPr>
            <a:r>
              <a:rPr lang="nb-NO" dirty="0" smtClean="0"/>
              <a:t>“</a:t>
            </a:r>
            <a:r>
              <a:rPr lang="nb-NO" dirty="0" err="1" smtClean="0"/>
              <a:t>negation</a:t>
            </a:r>
            <a:r>
              <a:rPr lang="nb-NO" dirty="0" smtClean="0"/>
              <a:t> test” </a:t>
            </a:r>
            <a:r>
              <a:rPr lang="nb-NO" dirty="0" err="1" smtClean="0"/>
              <a:t>measures</a:t>
            </a:r>
            <a:r>
              <a:rPr lang="nb-NO" dirty="0" smtClean="0"/>
              <a:t> to </a:t>
            </a:r>
            <a:r>
              <a:rPr lang="nb-NO" dirty="0" err="1" smtClean="0"/>
              <a:t>what</a:t>
            </a:r>
            <a:r>
              <a:rPr lang="nb-NO" dirty="0" smtClean="0"/>
              <a:t> </a:t>
            </a:r>
            <a:r>
              <a:rPr lang="nb-NO" dirty="0" err="1" smtClean="0"/>
              <a:t>extent</a:t>
            </a:r>
            <a:r>
              <a:rPr lang="nb-NO" dirty="0" smtClean="0"/>
              <a:t> </a:t>
            </a:r>
            <a:r>
              <a:rPr lang="nb-NO" dirty="0" err="1" smtClean="0"/>
              <a:t>clause</a:t>
            </a:r>
            <a:r>
              <a:rPr lang="nb-NO" dirty="0" smtClean="0"/>
              <a:t> is </a:t>
            </a:r>
            <a:r>
              <a:rPr lang="nb-NO" dirty="0" err="1" smtClean="0"/>
              <a:t>assumed</a:t>
            </a:r>
            <a:r>
              <a:rPr lang="nb-NO" dirty="0" smtClean="0"/>
              <a:t> </a:t>
            </a:r>
            <a:r>
              <a:rPr lang="nb-NO" dirty="0" err="1" smtClean="0"/>
              <a:t>background</a:t>
            </a:r>
            <a:r>
              <a:rPr lang="nb-NO" dirty="0" smtClean="0"/>
              <a:t> = </a:t>
            </a:r>
            <a:r>
              <a:rPr lang="nb-NO" dirty="0" err="1" smtClean="0"/>
              <a:t>rating</a:t>
            </a:r>
            <a:r>
              <a:rPr lang="nb-NO" dirty="0" smtClean="0"/>
              <a:t> </a:t>
            </a:r>
            <a:r>
              <a:rPr lang="nb-NO" dirty="0" err="1" smtClean="0"/>
              <a:t>that</a:t>
            </a:r>
            <a:r>
              <a:rPr lang="nb-NO" dirty="0" smtClean="0"/>
              <a:t> </a:t>
            </a:r>
            <a:r>
              <a:rPr lang="nb-NO" i="1" dirty="0" err="1" smtClean="0"/>
              <a:t>She</a:t>
            </a:r>
            <a:r>
              <a:rPr lang="nb-NO" i="1" dirty="0" smtClean="0"/>
              <a:t> </a:t>
            </a:r>
            <a:r>
              <a:rPr lang="nb-NO" i="1" dirty="0" err="1" smtClean="0"/>
              <a:t>didn’t</a:t>
            </a:r>
            <a:r>
              <a:rPr lang="nb-NO" i="1" dirty="0" smtClean="0"/>
              <a:t> </a:t>
            </a:r>
            <a:r>
              <a:rPr lang="nb-NO" i="1" dirty="0" err="1" smtClean="0"/>
              <a:t>think</a:t>
            </a:r>
            <a:r>
              <a:rPr lang="nb-NO" i="1" dirty="0" smtClean="0"/>
              <a:t> </a:t>
            </a:r>
            <a:r>
              <a:rPr lang="nb-NO" i="1" dirty="0" err="1" smtClean="0"/>
              <a:t>that</a:t>
            </a:r>
            <a:r>
              <a:rPr lang="nb-NO" i="1" dirty="0" smtClean="0"/>
              <a:t> </a:t>
            </a:r>
            <a:r>
              <a:rPr lang="nb-NO" i="1" dirty="0" err="1" smtClean="0"/>
              <a:t>he</a:t>
            </a:r>
            <a:r>
              <a:rPr lang="nb-NO" i="1" dirty="0" smtClean="0"/>
              <a:t> </a:t>
            </a:r>
            <a:r>
              <a:rPr lang="nb-NO" i="1" dirty="0" err="1" smtClean="0"/>
              <a:t>left</a:t>
            </a:r>
            <a:r>
              <a:rPr lang="nb-NO" dirty="0" smtClean="0"/>
              <a:t> </a:t>
            </a:r>
            <a:r>
              <a:rPr lang="nb-NO" dirty="0" err="1" smtClean="0"/>
              <a:t>implies</a:t>
            </a:r>
            <a:r>
              <a:rPr lang="nb-NO" dirty="0" smtClean="0"/>
              <a:t> </a:t>
            </a:r>
            <a:r>
              <a:rPr lang="nb-NO" i="1" dirty="0" smtClean="0"/>
              <a:t>He </a:t>
            </a:r>
            <a:r>
              <a:rPr lang="nb-NO" i="1" dirty="0" err="1" smtClean="0"/>
              <a:t>didn’t</a:t>
            </a:r>
            <a:r>
              <a:rPr lang="nb-NO" i="1" dirty="0" smtClean="0"/>
              <a:t> </a:t>
            </a:r>
            <a:r>
              <a:rPr lang="nb-NO" i="1" dirty="0" err="1" smtClean="0"/>
              <a:t>leave</a:t>
            </a:r>
            <a:r>
              <a:rPr lang="nb-NO" i="1" dirty="0" smtClean="0"/>
              <a:t>.</a:t>
            </a:r>
            <a:endParaRPr lang="nb-NO" dirty="0" smtClean="0"/>
          </a:p>
          <a:p>
            <a:pPr marL="0" indent="0">
              <a:buNone/>
            </a:pPr>
            <a:endParaRPr lang="nb-NO" b="1" dirty="0"/>
          </a:p>
          <a:p>
            <a:pPr marL="0" indent="0">
              <a:buNone/>
            </a:pPr>
            <a:r>
              <a:rPr lang="nb-NO" b="1" dirty="0" err="1" smtClean="0"/>
              <a:t>Factors</a:t>
            </a:r>
            <a:r>
              <a:rPr lang="nb-NO" b="1" dirty="0" smtClean="0"/>
              <a:t>: </a:t>
            </a:r>
            <a:r>
              <a:rPr lang="nb-NO" dirty="0" err="1" smtClean="0"/>
              <a:t>difference</a:t>
            </a:r>
            <a:r>
              <a:rPr lang="nb-NO" dirty="0" smtClean="0"/>
              <a:t> score vs. </a:t>
            </a:r>
            <a:r>
              <a:rPr lang="nb-NO" dirty="0" err="1" smtClean="0"/>
              <a:t>negation</a:t>
            </a:r>
            <a:r>
              <a:rPr lang="nb-NO" dirty="0" smtClean="0"/>
              <a:t> test</a:t>
            </a:r>
          </a:p>
          <a:p>
            <a:pPr marL="0" indent="0">
              <a:buNone/>
            </a:pPr>
            <a:endParaRPr lang="nb-NO" dirty="0"/>
          </a:p>
          <a:p>
            <a:pPr marL="0" indent="0">
              <a:buNone/>
            </a:pPr>
            <a:r>
              <a:rPr lang="nb-NO" b="1" dirty="0" err="1" smtClean="0"/>
              <a:t>Result</a:t>
            </a:r>
            <a:r>
              <a:rPr lang="nb-NO" b="1" dirty="0" smtClean="0"/>
              <a:t>: </a:t>
            </a:r>
            <a:r>
              <a:rPr lang="nb-NO" dirty="0" err="1" smtClean="0"/>
              <a:t>Mean</a:t>
            </a:r>
            <a:r>
              <a:rPr lang="nb-NO" dirty="0" smtClean="0"/>
              <a:t> </a:t>
            </a:r>
            <a:r>
              <a:rPr lang="nb-NO" dirty="0" err="1" smtClean="0"/>
              <a:t>negation</a:t>
            </a:r>
            <a:r>
              <a:rPr lang="nb-NO" dirty="0" smtClean="0"/>
              <a:t> test score </a:t>
            </a:r>
            <a:r>
              <a:rPr lang="nb-NO" dirty="0" err="1" smtClean="0"/>
              <a:t>was</a:t>
            </a:r>
            <a:r>
              <a:rPr lang="nb-NO" dirty="0" smtClean="0"/>
              <a:t> a </a:t>
            </a:r>
            <a:r>
              <a:rPr lang="nb-NO" dirty="0" err="1" smtClean="0"/>
              <a:t>highly</a:t>
            </a:r>
            <a:r>
              <a:rPr lang="nb-NO" dirty="0" smtClean="0"/>
              <a:t> </a:t>
            </a:r>
            <a:r>
              <a:rPr lang="nb-NO" dirty="0" err="1" smtClean="0"/>
              <a:t>significant</a:t>
            </a:r>
            <a:r>
              <a:rPr lang="nb-NO" dirty="0" smtClean="0"/>
              <a:t> negative </a:t>
            </a:r>
            <a:r>
              <a:rPr lang="nb-NO" dirty="0" err="1" smtClean="0"/>
              <a:t>predictor</a:t>
            </a:r>
            <a:r>
              <a:rPr lang="nb-NO" dirty="0" smtClean="0"/>
              <a:t> </a:t>
            </a:r>
            <a:r>
              <a:rPr lang="nb-NO" dirty="0" err="1" smtClean="0"/>
              <a:t>of</a:t>
            </a:r>
            <a:r>
              <a:rPr lang="nb-NO" dirty="0" smtClean="0"/>
              <a:t> </a:t>
            </a:r>
            <a:r>
              <a:rPr lang="nb-NO" dirty="0" err="1" smtClean="0"/>
              <a:t>mean</a:t>
            </a:r>
            <a:r>
              <a:rPr lang="nb-NO" dirty="0" smtClean="0"/>
              <a:t> </a:t>
            </a:r>
            <a:r>
              <a:rPr lang="nb-NO" dirty="0" err="1" smtClean="0"/>
              <a:t>difference</a:t>
            </a:r>
            <a:r>
              <a:rPr lang="nb-NO" dirty="0" smtClean="0"/>
              <a:t> score; </a:t>
            </a:r>
            <a:r>
              <a:rPr lang="nb-NO" i="1" dirty="0" smtClean="0"/>
              <a:t>r</a:t>
            </a:r>
            <a:r>
              <a:rPr lang="nb-NO" dirty="0" smtClean="0"/>
              <a:t> = -.83, p = 0.001</a:t>
            </a:r>
            <a:endParaRPr lang="nb-NO" b="1" dirty="0"/>
          </a:p>
        </p:txBody>
      </p:sp>
      <p:pic>
        <p:nvPicPr>
          <p:cNvPr id="4" name="Picture 3"/>
          <p:cNvPicPr>
            <a:picLocks noChangeAspect="1"/>
          </p:cNvPicPr>
          <p:nvPr/>
        </p:nvPicPr>
        <p:blipFill rotWithShape="1">
          <a:blip r:embed="rId2"/>
          <a:srcRect l="38051" t="14682" b="6903"/>
          <a:stretch/>
        </p:blipFill>
        <p:spPr>
          <a:xfrm>
            <a:off x="5340173" y="22883"/>
            <a:ext cx="1681299" cy="2128198"/>
          </a:xfrm>
          <a:prstGeom prst="rect">
            <a:avLst/>
          </a:prstGeom>
        </p:spPr>
      </p:pic>
      <p:pic>
        <p:nvPicPr>
          <p:cNvPr id="5" name="Picture 4"/>
          <p:cNvPicPr>
            <a:picLocks noChangeAspect="1"/>
          </p:cNvPicPr>
          <p:nvPr/>
        </p:nvPicPr>
        <p:blipFill>
          <a:blip r:embed="rId3"/>
          <a:stretch>
            <a:fillRect/>
          </a:stretch>
        </p:blipFill>
        <p:spPr>
          <a:xfrm>
            <a:off x="7021472" y="0"/>
            <a:ext cx="2122527" cy="2151081"/>
          </a:xfrm>
          <a:prstGeom prst="rect">
            <a:avLst/>
          </a:prstGeom>
        </p:spPr>
      </p:pic>
    </p:spTree>
    <p:extLst>
      <p:ext uri="{BB962C8B-B14F-4D97-AF65-F5344CB8AC3E}">
        <p14:creationId xmlns:p14="http://schemas.microsoft.com/office/powerpoint/2010/main" val="3653647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8899" y="1145821"/>
            <a:ext cx="8466137" cy="5538594"/>
          </a:xfrm>
          <a:prstGeom prst="rect">
            <a:avLst/>
          </a:prstGeom>
        </p:spPr>
      </p:pic>
      <p:sp>
        <p:nvSpPr>
          <p:cNvPr id="3" name="Title 1"/>
          <p:cNvSpPr txBox="1">
            <a:spLocks/>
          </p:cNvSpPr>
          <p:nvPr/>
        </p:nvSpPr>
        <p:spPr>
          <a:xfrm>
            <a:off x="670300" y="411909"/>
            <a:ext cx="7880116" cy="1105224"/>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nb-NO" dirty="0" err="1" smtClean="0"/>
              <a:t>Ambridge</a:t>
            </a:r>
            <a:r>
              <a:rPr lang="nb-NO" dirty="0" smtClean="0"/>
              <a:t> &amp; </a:t>
            </a:r>
            <a:r>
              <a:rPr lang="nb-NO" dirty="0" err="1" smtClean="0"/>
              <a:t>Goldberg</a:t>
            </a:r>
            <a:r>
              <a:rPr lang="nb-NO" dirty="0" smtClean="0"/>
              <a:t> 2008</a:t>
            </a:r>
            <a:endParaRPr lang="nb-NO" dirty="0"/>
          </a:p>
        </p:txBody>
      </p:sp>
    </p:spTree>
    <p:extLst>
      <p:ext uri="{BB962C8B-B14F-4D97-AF65-F5344CB8AC3E}">
        <p14:creationId xmlns:p14="http://schemas.microsoft.com/office/powerpoint/2010/main" val="2484003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t>
            </a:r>
            <a:br>
              <a:rPr lang="en-US" dirty="0" smtClean="0"/>
            </a:br>
            <a:r>
              <a:rPr lang="en-US" b="0" dirty="0" smtClean="0"/>
              <a:t>Finding </a:t>
            </a:r>
            <a:r>
              <a:rPr lang="en-US" b="0" dirty="0"/>
              <a:t>significant relationships among values </a:t>
            </a:r>
            <a:endParaRPr lang="nb-NO" b="0" dirty="0"/>
          </a:p>
        </p:txBody>
      </p:sp>
      <p:sp>
        <p:nvSpPr>
          <p:cNvPr id="3" name="Content Placeholder 2"/>
          <p:cNvSpPr>
            <a:spLocks noGrp="1"/>
          </p:cNvSpPr>
          <p:nvPr>
            <p:ph idx="1"/>
          </p:nvPr>
        </p:nvSpPr>
        <p:spPr/>
        <p:txBody>
          <a:bodyPr>
            <a:noAutofit/>
          </a:bodyPr>
          <a:lstStyle/>
          <a:p>
            <a:pPr marL="0" indent="0">
              <a:buNone/>
            </a:pPr>
            <a:r>
              <a:rPr lang="nb-NO" sz="2400" b="1" dirty="0" err="1" smtClean="0"/>
              <a:t>Regression</a:t>
            </a:r>
            <a:r>
              <a:rPr lang="nb-NO" sz="2400" b="1" dirty="0" smtClean="0"/>
              <a:t> </a:t>
            </a:r>
            <a:r>
              <a:rPr lang="nb-NO" sz="2400" b="1" dirty="0" err="1" smtClean="0"/>
              <a:t>builds</a:t>
            </a:r>
            <a:r>
              <a:rPr lang="nb-NO" sz="2400" b="1" dirty="0" smtClean="0"/>
              <a:t> </a:t>
            </a:r>
            <a:r>
              <a:rPr lang="nb-NO" sz="2400" b="1" dirty="0" err="1" smtClean="0"/>
              <a:t>upon</a:t>
            </a:r>
            <a:r>
              <a:rPr lang="nb-NO" sz="2400" b="1" dirty="0" smtClean="0"/>
              <a:t> </a:t>
            </a:r>
            <a:r>
              <a:rPr lang="nb-NO" sz="2400" b="1" dirty="0" err="1" smtClean="0"/>
              <a:t>correlation</a:t>
            </a:r>
            <a:r>
              <a:rPr lang="nb-NO" sz="2400" b="1" dirty="0" smtClean="0"/>
              <a:t> </a:t>
            </a:r>
            <a:r>
              <a:rPr lang="nb-NO" sz="2400" dirty="0" smtClean="0"/>
              <a:t>(</a:t>
            </a:r>
            <a:r>
              <a:rPr lang="nb-NO" sz="2400" dirty="0" err="1" smtClean="0"/>
              <a:t>the</a:t>
            </a:r>
            <a:r>
              <a:rPr lang="nb-NO" sz="2400" dirty="0" smtClean="0"/>
              <a:t> </a:t>
            </a:r>
            <a:r>
              <a:rPr lang="nb-NO" sz="2400" dirty="0" err="1" smtClean="0"/>
              <a:t>regression</a:t>
            </a:r>
            <a:r>
              <a:rPr lang="nb-NO" sz="2400" dirty="0" smtClean="0"/>
              <a:t> line is a </a:t>
            </a:r>
            <a:r>
              <a:rPr lang="nb-NO" sz="2400" dirty="0" err="1" smtClean="0"/>
              <a:t>correlation</a:t>
            </a:r>
            <a:r>
              <a:rPr lang="nb-NO" sz="2400" dirty="0" smtClean="0"/>
              <a:t> line), so it </a:t>
            </a:r>
            <a:r>
              <a:rPr lang="nb-NO" sz="2400" dirty="0" err="1" smtClean="0"/>
              <a:t>inherits</a:t>
            </a:r>
            <a:r>
              <a:rPr lang="nb-NO" sz="2400" dirty="0" smtClean="0"/>
              <a:t> all </a:t>
            </a:r>
            <a:r>
              <a:rPr lang="nb-NO" sz="2400" dirty="0" err="1" smtClean="0"/>
              <a:t>the</a:t>
            </a:r>
            <a:r>
              <a:rPr lang="nb-NO" sz="2400" dirty="0" smtClean="0"/>
              <a:t> </a:t>
            </a:r>
            <a:r>
              <a:rPr lang="nb-NO" sz="2400" dirty="0" err="1" smtClean="0"/>
              <a:t>caveats</a:t>
            </a:r>
            <a:r>
              <a:rPr lang="nb-NO" sz="2400" dirty="0" smtClean="0"/>
              <a:t> </a:t>
            </a:r>
            <a:r>
              <a:rPr lang="nb-NO" sz="2400" dirty="0" err="1" smtClean="0"/>
              <a:t>of</a:t>
            </a:r>
            <a:r>
              <a:rPr lang="nb-NO" sz="2400" dirty="0" smtClean="0"/>
              <a:t> </a:t>
            </a:r>
            <a:r>
              <a:rPr lang="nb-NO" sz="2400" dirty="0" err="1" smtClean="0"/>
              <a:t>correlation</a:t>
            </a:r>
            <a:r>
              <a:rPr lang="nb-NO" sz="2400" dirty="0" smtClean="0"/>
              <a:t>.</a:t>
            </a:r>
          </a:p>
          <a:p>
            <a:pPr marL="0" indent="0">
              <a:buNone/>
            </a:pPr>
            <a:endParaRPr lang="nb-NO" sz="2400" b="1" dirty="0"/>
          </a:p>
          <a:p>
            <a:pPr marL="0" indent="0">
              <a:buNone/>
            </a:pPr>
            <a:r>
              <a:rPr lang="nb-NO" sz="2400" b="1" dirty="0" err="1" smtClean="0"/>
              <a:t>Regression</a:t>
            </a:r>
            <a:r>
              <a:rPr lang="nb-NO" sz="2400" b="1" dirty="0" smtClean="0"/>
              <a:t> is </a:t>
            </a:r>
            <a:r>
              <a:rPr lang="nb-NO" sz="2400" b="1" dirty="0" err="1" smtClean="0"/>
              <a:t>useful</a:t>
            </a:r>
            <a:r>
              <a:rPr lang="nb-NO" sz="2400" b="1" dirty="0" smtClean="0"/>
              <a:t> </a:t>
            </a:r>
            <a:r>
              <a:rPr lang="nb-NO" sz="2400" dirty="0" err="1" smtClean="0"/>
              <a:t>when</a:t>
            </a:r>
            <a:r>
              <a:rPr lang="nb-NO" sz="2400" dirty="0" smtClean="0"/>
              <a:t> </a:t>
            </a:r>
            <a:r>
              <a:rPr lang="nb-NO" sz="2400" dirty="0" err="1" smtClean="0"/>
              <a:t>you</a:t>
            </a:r>
            <a:r>
              <a:rPr lang="nb-NO" sz="2400" dirty="0" smtClean="0"/>
              <a:t> have </a:t>
            </a:r>
            <a:r>
              <a:rPr lang="nb-NO" sz="2400" dirty="0" err="1" smtClean="0"/>
              <a:t>found</a:t>
            </a:r>
            <a:r>
              <a:rPr lang="nb-NO" sz="2400" dirty="0" smtClean="0"/>
              <a:t> (or </a:t>
            </a:r>
            <a:r>
              <a:rPr lang="nb-NO" sz="2400" dirty="0" err="1" smtClean="0"/>
              <a:t>suspect</a:t>
            </a:r>
            <a:r>
              <a:rPr lang="nb-NO" sz="2400" dirty="0" smtClean="0"/>
              <a:t>) a </a:t>
            </a:r>
            <a:r>
              <a:rPr lang="nb-NO" sz="2400" dirty="0" err="1" smtClean="0"/>
              <a:t>relationship</a:t>
            </a:r>
            <a:r>
              <a:rPr lang="nb-NO" sz="2400" dirty="0" smtClean="0"/>
              <a:t> </a:t>
            </a:r>
            <a:r>
              <a:rPr lang="nb-NO" sz="2400" dirty="0" err="1" smtClean="0"/>
              <a:t>between</a:t>
            </a:r>
            <a:r>
              <a:rPr lang="nb-NO" sz="2400" dirty="0" smtClean="0"/>
              <a:t> a dependent variable and an </a:t>
            </a:r>
            <a:r>
              <a:rPr lang="nb-NO" sz="2400" dirty="0" err="1" smtClean="0"/>
              <a:t>independent</a:t>
            </a:r>
            <a:r>
              <a:rPr lang="nb-NO" sz="2400" dirty="0" smtClean="0"/>
              <a:t> variable, </a:t>
            </a:r>
            <a:r>
              <a:rPr lang="nb-NO" sz="2400" dirty="0" err="1" smtClean="0"/>
              <a:t>but</a:t>
            </a:r>
            <a:r>
              <a:rPr lang="nb-NO" sz="2400" dirty="0" smtClean="0"/>
              <a:t> </a:t>
            </a:r>
            <a:r>
              <a:rPr lang="nb-NO" sz="2400" dirty="0" err="1" smtClean="0"/>
              <a:t>there</a:t>
            </a:r>
            <a:r>
              <a:rPr lang="nb-NO" sz="2400" dirty="0" smtClean="0"/>
              <a:t> </a:t>
            </a:r>
            <a:r>
              <a:rPr lang="nb-NO" sz="2400" dirty="0" err="1" smtClean="0"/>
              <a:t>are</a:t>
            </a:r>
            <a:r>
              <a:rPr lang="nb-NO" sz="2400" dirty="0" smtClean="0"/>
              <a:t> </a:t>
            </a:r>
            <a:r>
              <a:rPr lang="nb-NO" sz="2400" dirty="0" err="1" smtClean="0"/>
              <a:t>other</a:t>
            </a:r>
            <a:r>
              <a:rPr lang="nb-NO" sz="2400" dirty="0" smtClean="0"/>
              <a:t> variables </a:t>
            </a:r>
            <a:r>
              <a:rPr lang="nb-NO" sz="2400" dirty="0" err="1" smtClean="0"/>
              <a:t>that</a:t>
            </a:r>
            <a:r>
              <a:rPr lang="nb-NO" sz="2400" dirty="0" smtClean="0"/>
              <a:t> </a:t>
            </a:r>
            <a:r>
              <a:rPr lang="nb-NO" sz="2400" dirty="0" err="1" smtClean="0"/>
              <a:t>you</a:t>
            </a:r>
            <a:r>
              <a:rPr lang="nb-NO" sz="2400" dirty="0" smtClean="0"/>
              <a:t> </a:t>
            </a:r>
            <a:r>
              <a:rPr lang="nb-NO" sz="2400" dirty="0" err="1" smtClean="0"/>
              <a:t>need</a:t>
            </a:r>
            <a:r>
              <a:rPr lang="nb-NO" sz="2400" dirty="0" smtClean="0"/>
              <a:t> to </a:t>
            </a:r>
            <a:r>
              <a:rPr lang="nb-NO" sz="2400" dirty="0" err="1" smtClean="0"/>
              <a:t>take</a:t>
            </a:r>
            <a:r>
              <a:rPr lang="nb-NO" sz="2400" dirty="0" smtClean="0"/>
              <a:t> </a:t>
            </a:r>
            <a:r>
              <a:rPr lang="nb-NO" sz="2400" dirty="0" err="1" smtClean="0"/>
              <a:t>into</a:t>
            </a:r>
            <a:r>
              <a:rPr lang="nb-NO" sz="2400" dirty="0" smtClean="0"/>
              <a:t> </a:t>
            </a:r>
            <a:r>
              <a:rPr lang="nb-NO" sz="2400" dirty="0" err="1" smtClean="0"/>
              <a:t>account</a:t>
            </a:r>
            <a:endParaRPr lang="nb-NO" sz="2400" dirty="0" smtClean="0"/>
          </a:p>
          <a:p>
            <a:pPr marL="0" indent="0">
              <a:buNone/>
            </a:pPr>
            <a:endParaRPr lang="nb-NO" sz="2400" dirty="0"/>
          </a:p>
          <a:p>
            <a:pPr marL="0" indent="0">
              <a:buNone/>
            </a:pPr>
            <a:r>
              <a:rPr lang="nb-NO" sz="2400" dirty="0" smtClean="0"/>
              <a:t>Dependent variable = </a:t>
            </a:r>
            <a:r>
              <a:rPr lang="nb-NO" sz="2400" dirty="0" err="1" smtClean="0"/>
              <a:t>the</a:t>
            </a:r>
            <a:r>
              <a:rPr lang="nb-NO" sz="2400" dirty="0" smtClean="0"/>
              <a:t> </a:t>
            </a:r>
            <a:r>
              <a:rPr lang="nb-NO" sz="2400" dirty="0" err="1" smtClean="0"/>
              <a:t>one</a:t>
            </a:r>
            <a:r>
              <a:rPr lang="nb-NO" sz="2400" dirty="0" smtClean="0"/>
              <a:t> </a:t>
            </a:r>
            <a:r>
              <a:rPr lang="nb-NO" sz="2400" dirty="0" err="1" smtClean="0"/>
              <a:t>you</a:t>
            </a:r>
            <a:r>
              <a:rPr lang="nb-NO" sz="2400" dirty="0" smtClean="0"/>
              <a:t> </a:t>
            </a:r>
            <a:r>
              <a:rPr lang="nb-NO" sz="2400" dirty="0" err="1" smtClean="0"/>
              <a:t>are</a:t>
            </a:r>
            <a:r>
              <a:rPr lang="nb-NO" sz="2400" dirty="0" smtClean="0"/>
              <a:t> </a:t>
            </a:r>
            <a:r>
              <a:rPr lang="nb-NO" sz="2400" dirty="0" err="1" smtClean="0"/>
              <a:t>trying</a:t>
            </a:r>
            <a:r>
              <a:rPr lang="nb-NO" sz="2400" dirty="0" smtClean="0"/>
              <a:t> to </a:t>
            </a:r>
            <a:r>
              <a:rPr lang="nb-NO" sz="2400" dirty="0" err="1" smtClean="0"/>
              <a:t>predict</a:t>
            </a:r>
            <a:endParaRPr lang="nb-NO" sz="2400" dirty="0" smtClean="0"/>
          </a:p>
          <a:p>
            <a:pPr marL="0" indent="0">
              <a:buNone/>
            </a:pPr>
            <a:r>
              <a:rPr lang="nb-NO" sz="2400" dirty="0" err="1" smtClean="0"/>
              <a:t>Independent</a:t>
            </a:r>
            <a:r>
              <a:rPr lang="nb-NO" sz="2400" dirty="0" smtClean="0"/>
              <a:t> variables = </a:t>
            </a:r>
            <a:r>
              <a:rPr lang="nb-NO" sz="2400" dirty="0" err="1" smtClean="0"/>
              <a:t>the</a:t>
            </a:r>
            <a:r>
              <a:rPr lang="nb-NO" sz="2400" dirty="0" smtClean="0"/>
              <a:t> </a:t>
            </a:r>
            <a:r>
              <a:rPr lang="nb-NO" sz="2400" dirty="0" err="1" smtClean="0"/>
              <a:t>ones</a:t>
            </a:r>
            <a:r>
              <a:rPr lang="nb-NO" sz="2400" dirty="0" smtClean="0"/>
              <a:t> </a:t>
            </a:r>
            <a:r>
              <a:rPr lang="nb-NO" sz="2400" dirty="0" err="1" smtClean="0"/>
              <a:t>that</a:t>
            </a:r>
            <a:r>
              <a:rPr lang="nb-NO" sz="2400" dirty="0" smtClean="0"/>
              <a:t> </a:t>
            </a:r>
            <a:r>
              <a:rPr lang="nb-NO" sz="2400" dirty="0" err="1" smtClean="0"/>
              <a:t>you</a:t>
            </a:r>
            <a:r>
              <a:rPr lang="nb-NO" sz="2400" dirty="0" smtClean="0"/>
              <a:t> </a:t>
            </a:r>
            <a:r>
              <a:rPr lang="nb-NO" sz="2400" dirty="0" err="1" smtClean="0"/>
              <a:t>are</a:t>
            </a:r>
            <a:r>
              <a:rPr lang="nb-NO" sz="2400" dirty="0" smtClean="0"/>
              <a:t> </a:t>
            </a:r>
            <a:r>
              <a:rPr lang="nb-NO" sz="2400" dirty="0" err="1" smtClean="0"/>
              <a:t>using</a:t>
            </a:r>
            <a:r>
              <a:rPr lang="nb-NO" sz="2400" dirty="0" smtClean="0"/>
              <a:t> to </a:t>
            </a:r>
            <a:r>
              <a:rPr lang="nb-NO" sz="2400" dirty="0" err="1" smtClean="0"/>
              <a:t>predict</a:t>
            </a:r>
            <a:r>
              <a:rPr lang="nb-NO" sz="2400" dirty="0" smtClean="0"/>
              <a:t> </a:t>
            </a:r>
            <a:r>
              <a:rPr lang="nb-NO" sz="2400" dirty="0" err="1" smtClean="0"/>
              <a:t>the</a:t>
            </a:r>
            <a:r>
              <a:rPr lang="nb-NO" sz="2400" dirty="0" smtClean="0"/>
              <a:t> dependent </a:t>
            </a:r>
            <a:r>
              <a:rPr lang="nb-NO" sz="2400" dirty="0" err="1" smtClean="0"/>
              <a:t>one</a:t>
            </a:r>
            <a:r>
              <a:rPr lang="nb-NO" sz="2400" dirty="0" smtClean="0"/>
              <a:t> </a:t>
            </a:r>
          </a:p>
          <a:p>
            <a:pPr marL="0" indent="0">
              <a:buNone/>
            </a:pPr>
            <a:endParaRPr lang="nb-NO" sz="2400" dirty="0" smtClean="0"/>
          </a:p>
          <a:p>
            <a:pPr marL="0" indent="0">
              <a:buNone/>
            </a:pPr>
            <a:r>
              <a:rPr lang="nb-NO" sz="2400" dirty="0" smtClean="0"/>
              <a:t> </a:t>
            </a:r>
            <a:endParaRPr lang="nb-NO" sz="2400" dirty="0"/>
          </a:p>
        </p:txBody>
      </p:sp>
    </p:spTree>
    <p:extLst>
      <p:ext uri="{BB962C8B-B14F-4D97-AF65-F5344CB8AC3E}">
        <p14:creationId xmlns:p14="http://schemas.microsoft.com/office/powerpoint/2010/main" val="1168016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endParaRPr lang="nb-NO">
              <a:latin typeface="Calibri" charset="0"/>
              <a:ea typeface="ＭＳ Ｐゴシック" charset="0"/>
              <a:cs typeface="ＭＳ Ｐゴシック" charset="0"/>
            </a:endParaRPr>
          </a:p>
        </p:txBody>
      </p:sp>
      <p:sp>
        <p:nvSpPr>
          <p:cNvPr id="58371" name="Rectangle 4"/>
          <p:cNvSpPr>
            <a:spLocks noGrp="1" noChangeArrowheads="1"/>
          </p:cNvSpPr>
          <p:nvPr>
            <p:ph type="body" sz="half" idx="1"/>
          </p:nvPr>
        </p:nvSpPr>
        <p:spPr>
          <a:xfrm>
            <a:off x="533400" y="2332038"/>
            <a:ext cx="5054600" cy="4525962"/>
          </a:xfrm>
        </p:spPr>
        <p:txBody>
          <a:bodyPr/>
          <a:lstStyle/>
          <a:p>
            <a:pPr eaLnBrk="1" hangingPunct="1"/>
            <a:r>
              <a:rPr lang="nb-NO" altLang="ja-JP" sz="2800" dirty="0" smtClean="0">
                <a:latin typeface="Calibri" charset="0"/>
                <a:ea typeface="ＭＳ Ｐゴシック" charset="0"/>
                <a:cs typeface="ＭＳ Ｐゴシック" charset="0"/>
              </a:rPr>
              <a:t>A survey </a:t>
            </a:r>
            <a:r>
              <a:rPr lang="nb-NO" altLang="ja-JP" sz="2800" dirty="0" err="1" smtClean="0">
                <a:latin typeface="Calibri" charset="0"/>
                <a:ea typeface="ＭＳ Ｐゴシック" charset="0"/>
                <a:cs typeface="ＭＳ Ｐゴシック" charset="0"/>
              </a:rPr>
              <a:t>of</a:t>
            </a:r>
            <a:r>
              <a:rPr lang="nb-NO" altLang="ja-JP" sz="2800" dirty="0" smtClean="0">
                <a:latin typeface="Calibri" charset="0"/>
                <a:ea typeface="ＭＳ Ｐゴシック" charset="0"/>
                <a:cs typeface="ＭＳ Ｐゴシック" charset="0"/>
              </a:rPr>
              <a:t> </a:t>
            </a:r>
            <a:r>
              <a:rPr lang="nb-NO" altLang="ja-JP" sz="2800" dirty="0" err="1" smtClean="0">
                <a:latin typeface="Calibri" charset="0"/>
                <a:ea typeface="ＭＳ Ｐゴシック" charset="0"/>
                <a:cs typeface="ＭＳ Ｐゴシック" charset="0"/>
              </a:rPr>
              <a:t>use</a:t>
            </a:r>
            <a:r>
              <a:rPr lang="nb-NO" altLang="ja-JP" sz="2800" dirty="0" smtClean="0">
                <a:latin typeface="Calibri" charset="0"/>
                <a:ea typeface="ＭＳ Ｐゴシック" charset="0"/>
                <a:cs typeface="ＭＳ Ｐゴシック" charset="0"/>
              </a:rPr>
              <a:t> </a:t>
            </a:r>
            <a:r>
              <a:rPr lang="nb-NO" altLang="ja-JP" sz="2800" dirty="0" err="1" smtClean="0">
                <a:latin typeface="Calibri" charset="0"/>
                <a:ea typeface="ＭＳ Ｐゴシック" charset="0"/>
                <a:cs typeface="ＭＳ Ｐゴシック" charset="0"/>
              </a:rPr>
              <a:t>of</a:t>
            </a:r>
            <a:r>
              <a:rPr lang="nb-NO" altLang="ja-JP" sz="2800" dirty="0" smtClean="0">
                <a:latin typeface="Calibri" charset="0"/>
                <a:ea typeface="ＭＳ Ｐゴシック" charset="0"/>
                <a:cs typeface="ＭＳ Ｐゴシック" charset="0"/>
              </a:rPr>
              <a:t> </a:t>
            </a:r>
            <a:r>
              <a:rPr lang="nb-NO" altLang="ja-JP" sz="2800" dirty="0" err="1" smtClean="0">
                <a:latin typeface="Calibri" charset="0"/>
                <a:ea typeface="ＭＳ Ｐゴシック" charset="0"/>
                <a:cs typeface="ＭＳ Ｐゴシック" charset="0"/>
              </a:rPr>
              <a:t>statistics</a:t>
            </a:r>
            <a:r>
              <a:rPr lang="nb-NO" altLang="ja-JP" sz="2800" dirty="0" smtClean="0">
                <a:latin typeface="Calibri" charset="0"/>
                <a:ea typeface="ＭＳ Ｐゴシック" charset="0"/>
                <a:cs typeface="ＭＳ Ｐゴシック" charset="0"/>
              </a:rPr>
              <a:t> in </a:t>
            </a:r>
            <a:r>
              <a:rPr lang="nb-NO" altLang="ja-JP" sz="2800" dirty="0" err="1" smtClean="0">
                <a:latin typeface="Calibri" charset="0"/>
                <a:ea typeface="ＭＳ Ｐゴシック" charset="0"/>
                <a:cs typeface="ＭＳ Ｐゴシック" charset="0"/>
              </a:rPr>
              <a:t>articles</a:t>
            </a:r>
            <a:r>
              <a:rPr lang="nb-NO" altLang="ja-JP" sz="2800" dirty="0" smtClean="0">
                <a:latin typeface="Calibri" charset="0"/>
                <a:ea typeface="ＭＳ Ｐゴシック" charset="0"/>
                <a:cs typeface="ＭＳ Ｐゴシック" charset="0"/>
              </a:rPr>
              <a:t> in </a:t>
            </a:r>
            <a:r>
              <a:rPr lang="nb-NO" altLang="ja-JP" sz="2800" i="1" dirty="0" err="1" smtClean="0">
                <a:latin typeface="Calibri" charset="0"/>
                <a:ea typeface="ＭＳ Ｐゴシック" charset="0"/>
                <a:cs typeface="ＭＳ Ｐゴシック" charset="0"/>
              </a:rPr>
              <a:t>Cognitive</a:t>
            </a:r>
            <a:r>
              <a:rPr lang="nb-NO" altLang="ja-JP" sz="2800" i="1" dirty="0" smtClean="0">
                <a:latin typeface="Calibri" charset="0"/>
                <a:ea typeface="ＭＳ Ｐゴシック" charset="0"/>
                <a:cs typeface="ＭＳ Ｐゴシック" charset="0"/>
              </a:rPr>
              <a:t> </a:t>
            </a:r>
            <a:r>
              <a:rPr lang="nb-NO" altLang="ja-JP" sz="2800" i="1" dirty="0" err="1" smtClean="0">
                <a:latin typeface="Calibri" charset="0"/>
                <a:ea typeface="ＭＳ Ｐゴシック" charset="0"/>
                <a:cs typeface="ＭＳ Ｐゴシック" charset="0"/>
              </a:rPr>
              <a:t>Linguistics</a:t>
            </a:r>
            <a:r>
              <a:rPr lang="nb-NO" altLang="ja-JP" sz="2800" dirty="0" smtClean="0">
                <a:latin typeface="Calibri" charset="0"/>
                <a:ea typeface="ＭＳ Ｐゴシック" charset="0"/>
                <a:cs typeface="ＭＳ Ｐゴシック" charset="0"/>
              </a:rPr>
              <a:t>, 1990-2012</a:t>
            </a:r>
          </a:p>
          <a:p>
            <a:pPr eaLnBrk="1" hangingPunct="1"/>
            <a:r>
              <a:rPr lang="nb-NO" sz="2800" dirty="0" err="1" smtClean="0">
                <a:latin typeface="Calibri" charset="0"/>
                <a:ea typeface="ＭＳ Ｐゴシック" charset="0"/>
                <a:cs typeface="ＭＳ Ｐゴシック" charset="0"/>
              </a:rPr>
              <a:t>Concrete</a:t>
            </a:r>
            <a:r>
              <a:rPr lang="nb-NO" sz="2800" dirty="0" smtClean="0">
                <a:latin typeface="Calibri" charset="0"/>
                <a:ea typeface="ＭＳ Ｐゴシック" charset="0"/>
                <a:cs typeface="ＭＳ Ｐゴシック" charset="0"/>
              </a:rPr>
              <a:t> </a:t>
            </a:r>
            <a:r>
              <a:rPr lang="nb-NO" sz="2800" dirty="0" err="1" smtClean="0">
                <a:latin typeface="Calibri" charset="0"/>
                <a:ea typeface="ＭＳ Ｐゴシック" charset="0"/>
                <a:cs typeface="ＭＳ Ｐゴシック" charset="0"/>
              </a:rPr>
              <a:t>examples</a:t>
            </a:r>
            <a:r>
              <a:rPr lang="nb-NO" sz="2800" dirty="0" smtClean="0">
                <a:latin typeface="Calibri" charset="0"/>
                <a:ea typeface="ＭＳ Ｐゴシック" charset="0"/>
                <a:cs typeface="ＭＳ Ｐゴシック" charset="0"/>
              </a:rPr>
              <a:t> </a:t>
            </a:r>
            <a:r>
              <a:rPr lang="nb-NO" sz="2800" dirty="0" err="1" smtClean="0">
                <a:latin typeface="Calibri" charset="0"/>
                <a:ea typeface="ＭＳ Ｐゴシック" charset="0"/>
                <a:cs typeface="ＭＳ Ｐゴシック" charset="0"/>
              </a:rPr>
              <a:t>of</a:t>
            </a:r>
            <a:r>
              <a:rPr lang="nb-NO" sz="2800" dirty="0" smtClean="0">
                <a:latin typeface="Calibri" charset="0"/>
                <a:ea typeface="ＭＳ Ｐゴシック" charset="0"/>
                <a:cs typeface="ＭＳ Ｐゴシック" charset="0"/>
              </a:rPr>
              <a:t> </a:t>
            </a:r>
            <a:r>
              <a:rPr lang="nb-NO" sz="2800" dirty="0" err="1" smtClean="0">
                <a:latin typeface="Calibri" charset="0"/>
                <a:ea typeface="ＭＳ Ｐゴシック" charset="0"/>
                <a:cs typeface="ＭＳ Ｐゴシック" charset="0"/>
              </a:rPr>
              <a:t>how</a:t>
            </a:r>
            <a:r>
              <a:rPr lang="nb-NO" sz="2800" dirty="0" smtClean="0">
                <a:latin typeface="Calibri" charset="0"/>
                <a:ea typeface="ＭＳ Ｐゴシック" charset="0"/>
                <a:cs typeface="ＭＳ Ｐゴシック" charset="0"/>
              </a:rPr>
              <a:t> </a:t>
            </a:r>
            <a:r>
              <a:rPr lang="nb-NO" sz="2800" dirty="0" err="1" smtClean="0">
                <a:latin typeface="Calibri" charset="0"/>
                <a:ea typeface="ＭＳ Ｐゴシック" charset="0"/>
                <a:cs typeface="ＭＳ Ｐゴシック" charset="0"/>
              </a:rPr>
              <a:t>researchers</a:t>
            </a:r>
            <a:r>
              <a:rPr lang="nb-NO" sz="2800" dirty="0" smtClean="0">
                <a:latin typeface="Calibri" charset="0"/>
                <a:ea typeface="ＭＳ Ｐゴシック" charset="0"/>
                <a:cs typeface="ＭＳ Ｐゴシック" charset="0"/>
              </a:rPr>
              <a:t> have </a:t>
            </a:r>
            <a:r>
              <a:rPr lang="nb-NO" sz="2800" dirty="0" err="1" smtClean="0">
                <a:latin typeface="Calibri" charset="0"/>
                <a:ea typeface="ＭＳ Ｐゴシック" charset="0"/>
                <a:cs typeface="ＭＳ Ｐゴシック" charset="0"/>
              </a:rPr>
              <a:t>applied</a:t>
            </a:r>
            <a:r>
              <a:rPr lang="nb-NO" sz="2800" dirty="0" smtClean="0">
                <a:latin typeface="Calibri" charset="0"/>
                <a:ea typeface="ＭＳ Ｐゴシック" charset="0"/>
                <a:cs typeface="ＭＳ Ｐゴシック" charset="0"/>
              </a:rPr>
              <a:t> </a:t>
            </a:r>
            <a:r>
              <a:rPr lang="nb-NO" sz="2800" dirty="0" err="1" smtClean="0">
                <a:latin typeface="Calibri" charset="0"/>
                <a:ea typeface="ＭＳ Ｐゴシック" charset="0"/>
                <a:cs typeface="ＭＳ Ｐゴシック" charset="0"/>
              </a:rPr>
              <a:t>statistical</a:t>
            </a:r>
            <a:r>
              <a:rPr lang="nb-NO" sz="2800" dirty="0" smtClean="0">
                <a:latin typeface="Calibri" charset="0"/>
                <a:ea typeface="ＭＳ Ｐゴシック" charset="0"/>
                <a:cs typeface="ＭＳ Ｐゴシック" charset="0"/>
              </a:rPr>
              <a:t> </a:t>
            </a:r>
            <a:r>
              <a:rPr lang="nb-NO" sz="2800" dirty="0" err="1" smtClean="0">
                <a:latin typeface="Calibri" charset="0"/>
                <a:ea typeface="ＭＳ Ｐゴシック" charset="0"/>
                <a:cs typeface="ＭＳ Ｐゴシック" charset="0"/>
              </a:rPr>
              <a:t>models</a:t>
            </a:r>
            <a:r>
              <a:rPr lang="nb-NO" sz="2800" dirty="0" smtClean="0">
                <a:latin typeface="Calibri" charset="0"/>
                <a:ea typeface="ＭＳ Ｐゴシック" charset="0"/>
                <a:cs typeface="ＭＳ Ｐゴシック" charset="0"/>
              </a:rPr>
              <a:t> in </a:t>
            </a:r>
            <a:r>
              <a:rPr lang="nb-NO" sz="2800" dirty="0" err="1" smtClean="0">
                <a:latin typeface="Calibri" charset="0"/>
                <a:ea typeface="ＭＳ Ｐゴシック" charset="0"/>
                <a:cs typeface="ＭＳ Ｐゴシック" charset="0"/>
              </a:rPr>
              <a:t>linguistics</a:t>
            </a:r>
            <a:endParaRPr lang="en-US" sz="2800" dirty="0">
              <a:latin typeface="Calibri" charset="0"/>
              <a:ea typeface="ＭＳ Ｐゴシック" charset="0"/>
              <a:cs typeface="ＭＳ Ｐゴシック" charset="0"/>
            </a:endParaRPr>
          </a:p>
        </p:txBody>
      </p:sp>
      <p:pic>
        <p:nvPicPr>
          <p:cNvPr id="5837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9372600"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6353341" y="2138947"/>
            <a:ext cx="1905000" cy="2794000"/>
          </a:xfrm>
          <a:prstGeom prst="rect">
            <a:avLst/>
          </a:prstGeom>
        </p:spPr>
      </p:pic>
    </p:spTree>
    <p:extLst>
      <p:ext uri="{BB962C8B-B14F-4D97-AF65-F5344CB8AC3E}">
        <p14:creationId xmlns:p14="http://schemas.microsoft.com/office/powerpoint/2010/main" val="11226997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Regression</a:t>
            </a:r>
            <a:r>
              <a:rPr lang="nb-NO" dirty="0" smtClean="0"/>
              <a:t>:</a:t>
            </a:r>
            <a:r>
              <a:rPr lang="nb-NO" b="0" dirty="0" smtClean="0"/>
              <a:t> </a:t>
            </a:r>
            <a:r>
              <a:rPr lang="en-US" b="0" dirty="0" err="1" smtClean="0"/>
              <a:t>Diessel</a:t>
            </a:r>
            <a:r>
              <a:rPr lang="en-US" b="0" dirty="0" smtClean="0"/>
              <a:t> 2008 </a:t>
            </a:r>
            <a:endParaRPr lang="nb-NO" b="0" dirty="0"/>
          </a:p>
        </p:txBody>
      </p:sp>
      <p:sp>
        <p:nvSpPr>
          <p:cNvPr id="4" name="Content Placeholder 2"/>
          <p:cNvSpPr>
            <a:spLocks noGrp="1"/>
          </p:cNvSpPr>
          <p:nvPr>
            <p:ph idx="1"/>
          </p:nvPr>
        </p:nvSpPr>
        <p:spPr>
          <a:xfrm>
            <a:off x="329282" y="1670520"/>
            <a:ext cx="8651688" cy="4988677"/>
          </a:xfrm>
        </p:spPr>
        <p:txBody>
          <a:bodyPr>
            <a:normAutofit lnSpcReduction="10000"/>
          </a:bodyPr>
          <a:lstStyle/>
          <a:p>
            <a:pPr marL="0" indent="0">
              <a:buNone/>
            </a:pPr>
            <a:r>
              <a:rPr lang="nb-NO" b="1" dirty="0" smtClean="0"/>
              <a:t>Research </a:t>
            </a:r>
            <a:r>
              <a:rPr lang="nb-NO" b="1" dirty="0" err="1" smtClean="0"/>
              <a:t>question</a:t>
            </a:r>
            <a:r>
              <a:rPr lang="nb-NO" b="1" dirty="0" smtClean="0"/>
              <a:t>:</a:t>
            </a:r>
          </a:p>
          <a:p>
            <a:pPr marL="0" indent="0">
              <a:buNone/>
            </a:pPr>
            <a:r>
              <a:rPr lang="en-US" dirty="0" smtClean="0"/>
              <a:t>Does the </a:t>
            </a:r>
            <a:r>
              <a:rPr lang="en-US" dirty="0"/>
              <a:t>linear order of clauses </a:t>
            </a:r>
            <a:r>
              <a:rPr lang="en-US" dirty="0" smtClean="0"/>
              <a:t>reflect </a:t>
            </a:r>
            <a:r>
              <a:rPr lang="en-US" dirty="0"/>
              <a:t>the order of the reported events such that adverbial clauses reporting prior events are more likely to precede the main clause, whereas adverbial clauses reporting posterior events are more likely to follow the main clause? </a:t>
            </a:r>
            <a:r>
              <a:rPr lang="en-US" dirty="0" smtClean="0"/>
              <a:t>Is </a:t>
            </a:r>
            <a:r>
              <a:rPr lang="en-US" dirty="0"/>
              <a:t>a speaker is more likely to produce </a:t>
            </a:r>
            <a:r>
              <a:rPr lang="en-US" i="1" dirty="0"/>
              <a:t>After I fed the cat, I washed the dishes</a:t>
            </a:r>
            <a:r>
              <a:rPr lang="en-US" dirty="0"/>
              <a:t> than </a:t>
            </a:r>
            <a:r>
              <a:rPr lang="en-US" i="1" dirty="0"/>
              <a:t>I washed the dishes after I fed the cat</a:t>
            </a:r>
            <a:r>
              <a:rPr lang="en-US" dirty="0"/>
              <a:t> </a:t>
            </a:r>
            <a:r>
              <a:rPr lang="en-US" dirty="0" smtClean="0"/>
              <a:t>?</a:t>
            </a:r>
          </a:p>
          <a:p>
            <a:pPr marL="0" indent="0">
              <a:buNone/>
            </a:pPr>
            <a:endParaRPr lang="en-US" b="1" dirty="0"/>
          </a:p>
          <a:p>
            <a:pPr marL="0" indent="0">
              <a:buNone/>
            </a:pPr>
            <a:r>
              <a:rPr lang="nb-NO" b="1" dirty="0" smtClean="0"/>
              <a:t>Data: </a:t>
            </a:r>
            <a:r>
              <a:rPr lang="nb-NO" dirty="0" smtClean="0"/>
              <a:t>ICE-GB</a:t>
            </a:r>
          </a:p>
          <a:p>
            <a:pPr marL="0" indent="0">
              <a:buNone/>
            </a:pPr>
            <a:endParaRPr lang="nb-NO" dirty="0"/>
          </a:p>
          <a:p>
            <a:pPr marL="0" indent="0">
              <a:buNone/>
            </a:pPr>
            <a:r>
              <a:rPr lang="nb-NO" b="1" dirty="0" err="1" smtClean="0"/>
              <a:t>Factors</a:t>
            </a:r>
            <a:r>
              <a:rPr lang="nb-NO" b="1" dirty="0" smtClean="0"/>
              <a:t>:</a:t>
            </a:r>
          </a:p>
          <a:p>
            <a:pPr marL="0" indent="0">
              <a:buNone/>
            </a:pPr>
            <a:r>
              <a:rPr lang="en-US" dirty="0"/>
              <a:t>dependent </a:t>
            </a:r>
            <a:r>
              <a:rPr lang="en-US" dirty="0" smtClean="0"/>
              <a:t>variable: </a:t>
            </a:r>
            <a:r>
              <a:rPr lang="en-US" dirty="0"/>
              <a:t>position of </a:t>
            </a:r>
            <a:r>
              <a:rPr lang="en-US" dirty="0" smtClean="0"/>
              <a:t>adverbial </a:t>
            </a:r>
            <a:r>
              <a:rPr lang="en-US" dirty="0"/>
              <a:t>clause (initial vs. final</a:t>
            </a:r>
            <a:r>
              <a:rPr lang="en-US" dirty="0" smtClean="0"/>
              <a:t>)</a:t>
            </a:r>
          </a:p>
          <a:p>
            <a:pPr marL="0" indent="0">
              <a:buNone/>
            </a:pPr>
            <a:r>
              <a:rPr lang="en-US" dirty="0"/>
              <a:t>independent </a:t>
            </a:r>
            <a:r>
              <a:rPr lang="en-US" dirty="0" smtClean="0"/>
              <a:t>variables: </a:t>
            </a:r>
            <a:r>
              <a:rPr lang="en-US" dirty="0"/>
              <a:t>conceptual order (iconicity), </a:t>
            </a:r>
            <a:r>
              <a:rPr lang="en-US" dirty="0" smtClean="0"/>
              <a:t>meaning (conditional, causal), </a:t>
            </a:r>
            <a:r>
              <a:rPr lang="en-US" dirty="0"/>
              <a:t>length, and syntactic complexity </a:t>
            </a:r>
            <a:r>
              <a:rPr lang="en-US" dirty="0" smtClean="0"/>
              <a:t> </a:t>
            </a:r>
          </a:p>
          <a:p>
            <a:pPr marL="0" indent="0">
              <a:buNone/>
            </a:pPr>
            <a:endParaRPr lang="nb-NO" dirty="0"/>
          </a:p>
          <a:p>
            <a:pPr marL="0" indent="0">
              <a:buNone/>
            </a:pPr>
            <a:r>
              <a:rPr lang="nb-NO" b="1" dirty="0" err="1" smtClean="0"/>
              <a:t>Result</a:t>
            </a:r>
            <a:r>
              <a:rPr lang="nb-NO" b="1" dirty="0" smtClean="0"/>
              <a:t>: </a:t>
            </a:r>
            <a:r>
              <a:rPr lang="en-US" dirty="0" smtClean="0"/>
              <a:t> All variables except syntactic complexity are significant. Meaning </a:t>
            </a:r>
            <a:r>
              <a:rPr lang="en-US" dirty="0"/>
              <a:t>is significant only for the positioning of conditional </a:t>
            </a:r>
            <a:r>
              <a:rPr lang="en-US" i="1" dirty="0"/>
              <a:t>once</a:t>
            </a:r>
            <a:r>
              <a:rPr lang="en-US" dirty="0"/>
              <a:t>- and </a:t>
            </a:r>
            <a:r>
              <a:rPr lang="en-US" i="1" dirty="0"/>
              <a:t>until</a:t>
            </a:r>
            <a:r>
              <a:rPr lang="en-US" dirty="0"/>
              <a:t>-clauses, and </a:t>
            </a:r>
            <a:r>
              <a:rPr lang="en-US" dirty="0" smtClean="0"/>
              <a:t>length </a:t>
            </a:r>
            <a:r>
              <a:rPr lang="en-US" dirty="0"/>
              <a:t>is significant only for </a:t>
            </a:r>
            <a:r>
              <a:rPr lang="en-US" i="1" dirty="0"/>
              <a:t>once</a:t>
            </a:r>
            <a:r>
              <a:rPr lang="en-US" dirty="0"/>
              <a:t>- and </a:t>
            </a:r>
            <a:r>
              <a:rPr lang="en-US" i="1" dirty="0"/>
              <a:t>until</a:t>
            </a:r>
            <a:r>
              <a:rPr lang="en-US" dirty="0"/>
              <a:t>-</a:t>
            </a:r>
            <a:r>
              <a:rPr lang="en-US" dirty="0" smtClean="0"/>
              <a:t>clauses.</a:t>
            </a:r>
            <a:endParaRPr lang="nb-NO" dirty="0"/>
          </a:p>
        </p:txBody>
      </p:sp>
      <p:pic>
        <p:nvPicPr>
          <p:cNvPr id="3" name="Picture 2"/>
          <p:cNvPicPr>
            <a:picLocks noChangeAspect="1"/>
          </p:cNvPicPr>
          <p:nvPr/>
        </p:nvPicPr>
        <p:blipFill>
          <a:blip r:embed="rId2"/>
          <a:stretch>
            <a:fillRect/>
          </a:stretch>
        </p:blipFill>
        <p:spPr>
          <a:xfrm>
            <a:off x="7688168" y="0"/>
            <a:ext cx="1455832" cy="1941109"/>
          </a:xfrm>
          <a:prstGeom prst="rect">
            <a:avLst/>
          </a:prstGeom>
        </p:spPr>
      </p:pic>
    </p:spTree>
    <p:extLst>
      <p:ext uri="{BB962C8B-B14F-4D97-AF65-F5344CB8AC3E}">
        <p14:creationId xmlns:p14="http://schemas.microsoft.com/office/powerpoint/2010/main" val="3047677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0426" y="728574"/>
            <a:ext cx="8225882" cy="5007059"/>
          </a:xfrm>
          <a:prstGeom prst="rect">
            <a:avLst/>
          </a:prstGeom>
        </p:spPr>
      </p:pic>
      <p:sp>
        <p:nvSpPr>
          <p:cNvPr id="3" name="Title 1"/>
          <p:cNvSpPr txBox="1">
            <a:spLocks/>
          </p:cNvSpPr>
          <p:nvPr/>
        </p:nvSpPr>
        <p:spPr>
          <a:xfrm>
            <a:off x="670300" y="300207"/>
            <a:ext cx="7880116" cy="1216926"/>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en-US" b="0" dirty="0" err="1" smtClean="0"/>
              <a:t>Diessel</a:t>
            </a:r>
            <a:r>
              <a:rPr lang="en-US" b="0" dirty="0" smtClean="0"/>
              <a:t> 2008 </a:t>
            </a:r>
            <a:endParaRPr lang="nb-NO" b="0" dirty="0"/>
          </a:p>
        </p:txBody>
      </p:sp>
      <p:sp>
        <p:nvSpPr>
          <p:cNvPr id="4" name="Title 1"/>
          <p:cNvSpPr txBox="1">
            <a:spLocks/>
          </p:cNvSpPr>
          <p:nvPr/>
        </p:nvSpPr>
        <p:spPr>
          <a:xfrm>
            <a:off x="670300" y="5735633"/>
            <a:ext cx="7880116" cy="1216926"/>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en-US" sz="2400" b="0" dirty="0" smtClean="0"/>
              <a:t>Chi-squared = 14.25, </a:t>
            </a:r>
            <a:r>
              <a:rPr lang="en-US" sz="2400" b="0" dirty="0" err="1" smtClean="0"/>
              <a:t>df</a:t>
            </a:r>
            <a:r>
              <a:rPr lang="en-US" sz="2400" b="0" dirty="0" smtClean="0"/>
              <a:t> =1, p &lt; 0.001, </a:t>
            </a:r>
          </a:p>
          <a:p>
            <a:r>
              <a:rPr lang="en-US" sz="2400" b="0" dirty="0" smtClean="0"/>
              <a:t>but more factors need to be considered</a:t>
            </a:r>
            <a:endParaRPr lang="nb-NO" sz="2400" b="0" dirty="0"/>
          </a:p>
        </p:txBody>
      </p:sp>
    </p:spTree>
    <p:extLst>
      <p:ext uri="{BB962C8B-B14F-4D97-AF65-F5344CB8AC3E}">
        <p14:creationId xmlns:p14="http://schemas.microsoft.com/office/powerpoint/2010/main" val="3408772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70300" y="300207"/>
            <a:ext cx="7880116" cy="1216926"/>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en-US" b="0" dirty="0" err="1" smtClean="0"/>
              <a:t>Diessel</a:t>
            </a:r>
            <a:r>
              <a:rPr lang="en-US" b="0" dirty="0" smtClean="0"/>
              <a:t> 2008 </a:t>
            </a:r>
            <a:endParaRPr lang="nb-NO" b="0" dirty="0"/>
          </a:p>
        </p:txBody>
      </p:sp>
      <p:pic>
        <p:nvPicPr>
          <p:cNvPr id="5" name="Picture 4"/>
          <p:cNvPicPr>
            <a:picLocks noChangeAspect="1"/>
          </p:cNvPicPr>
          <p:nvPr/>
        </p:nvPicPr>
        <p:blipFill>
          <a:blip r:embed="rId2"/>
          <a:stretch>
            <a:fillRect/>
          </a:stretch>
        </p:blipFill>
        <p:spPr>
          <a:xfrm>
            <a:off x="362376" y="934595"/>
            <a:ext cx="9088657" cy="5358459"/>
          </a:xfrm>
          <a:prstGeom prst="rect">
            <a:avLst/>
          </a:prstGeom>
        </p:spPr>
      </p:pic>
    </p:spTree>
    <p:extLst>
      <p:ext uri="{BB962C8B-B14F-4D97-AF65-F5344CB8AC3E}">
        <p14:creationId xmlns:p14="http://schemas.microsoft.com/office/powerpoint/2010/main" val="4258061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8985" y="300207"/>
            <a:ext cx="8161431" cy="1216926"/>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en-US" b="0" dirty="0" err="1" smtClean="0"/>
              <a:t>Diessel</a:t>
            </a:r>
            <a:r>
              <a:rPr lang="en-US" b="0" dirty="0" smtClean="0"/>
              <a:t> 2008 </a:t>
            </a:r>
            <a:endParaRPr lang="nb-NO" b="0" dirty="0"/>
          </a:p>
        </p:txBody>
      </p:sp>
      <p:pic>
        <p:nvPicPr>
          <p:cNvPr id="2" name="Picture 1"/>
          <p:cNvPicPr>
            <a:picLocks noChangeAspect="1"/>
          </p:cNvPicPr>
          <p:nvPr/>
        </p:nvPicPr>
        <p:blipFill>
          <a:blip r:embed="rId2"/>
          <a:stretch>
            <a:fillRect/>
          </a:stretch>
        </p:blipFill>
        <p:spPr>
          <a:xfrm>
            <a:off x="2735752" y="218719"/>
            <a:ext cx="5814664" cy="6530033"/>
          </a:xfrm>
          <a:prstGeom prst="rect">
            <a:avLst/>
          </a:prstGeom>
        </p:spPr>
      </p:pic>
    </p:spTree>
    <p:extLst>
      <p:ext uri="{BB962C8B-B14F-4D97-AF65-F5344CB8AC3E}">
        <p14:creationId xmlns:p14="http://schemas.microsoft.com/office/powerpoint/2010/main" val="509724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8985" y="300207"/>
            <a:ext cx="8161431" cy="1216926"/>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en-US" b="0" dirty="0" err="1" smtClean="0"/>
              <a:t>Diessel</a:t>
            </a:r>
            <a:r>
              <a:rPr lang="en-US" b="0" dirty="0" smtClean="0"/>
              <a:t> 2008 </a:t>
            </a:r>
            <a:endParaRPr lang="nb-NO" b="0" dirty="0"/>
          </a:p>
        </p:txBody>
      </p:sp>
      <p:pic>
        <p:nvPicPr>
          <p:cNvPr id="4" name="Picture 3"/>
          <p:cNvPicPr>
            <a:picLocks noChangeAspect="1"/>
          </p:cNvPicPr>
          <p:nvPr/>
        </p:nvPicPr>
        <p:blipFill>
          <a:blip r:embed="rId2"/>
          <a:stretch>
            <a:fillRect/>
          </a:stretch>
        </p:blipFill>
        <p:spPr>
          <a:xfrm>
            <a:off x="388984" y="912493"/>
            <a:ext cx="8404433" cy="2863340"/>
          </a:xfrm>
          <a:prstGeom prst="rect">
            <a:avLst/>
          </a:prstGeom>
        </p:spPr>
      </p:pic>
      <p:sp>
        <p:nvSpPr>
          <p:cNvPr id="5" name="Title 1"/>
          <p:cNvSpPr txBox="1">
            <a:spLocks/>
          </p:cNvSpPr>
          <p:nvPr/>
        </p:nvSpPr>
        <p:spPr>
          <a:xfrm>
            <a:off x="388985" y="3793646"/>
            <a:ext cx="8161431" cy="2705363"/>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en-US" sz="2400" b="0" dirty="0" smtClean="0"/>
              <a:t>Look at </a:t>
            </a:r>
            <a:r>
              <a:rPr lang="en-US" sz="2400" dirty="0" smtClean="0"/>
              <a:t>regression coefficient </a:t>
            </a:r>
            <a:r>
              <a:rPr lang="en-US" sz="2400" b="0" dirty="0" smtClean="0"/>
              <a:t>(first column):</a:t>
            </a:r>
          </a:p>
          <a:p>
            <a:r>
              <a:rPr lang="en-US" sz="2400" dirty="0" smtClean="0"/>
              <a:t>Positive</a:t>
            </a:r>
            <a:r>
              <a:rPr lang="en-US" sz="2400" b="0" dirty="0" smtClean="0"/>
              <a:t> values indicate that the predictor variable </a:t>
            </a:r>
            <a:r>
              <a:rPr lang="en-US" sz="2400" dirty="0" smtClean="0"/>
              <a:t>increases</a:t>
            </a:r>
            <a:r>
              <a:rPr lang="en-US" sz="2400" b="0" dirty="0" smtClean="0"/>
              <a:t> the likelihood of the adverbial clause to precede the main clause.</a:t>
            </a:r>
          </a:p>
          <a:p>
            <a:r>
              <a:rPr lang="en-US" sz="2400" dirty="0" smtClean="0"/>
              <a:t>Negative</a:t>
            </a:r>
            <a:r>
              <a:rPr lang="en-US" sz="2400" b="0" dirty="0" smtClean="0"/>
              <a:t> </a:t>
            </a:r>
            <a:r>
              <a:rPr lang="en-US" sz="2400" b="0" dirty="0"/>
              <a:t>values indicate that the predictor variable </a:t>
            </a:r>
            <a:r>
              <a:rPr lang="en-US" sz="2400" dirty="0" smtClean="0"/>
              <a:t>decreases</a:t>
            </a:r>
            <a:r>
              <a:rPr lang="en-US" sz="2400" b="0" dirty="0" smtClean="0"/>
              <a:t> </a:t>
            </a:r>
            <a:r>
              <a:rPr lang="en-US" sz="2400" b="0" dirty="0"/>
              <a:t>the likelihood of the adverbial clause to precede the main clause.</a:t>
            </a:r>
          </a:p>
          <a:p>
            <a:endParaRPr lang="en-US" sz="2400" b="0" dirty="0" smtClean="0"/>
          </a:p>
          <a:p>
            <a:endParaRPr lang="nb-NO" sz="2400" b="0" dirty="0"/>
          </a:p>
        </p:txBody>
      </p:sp>
    </p:spTree>
    <p:extLst>
      <p:ext uri="{BB962C8B-B14F-4D97-AF65-F5344CB8AC3E}">
        <p14:creationId xmlns:p14="http://schemas.microsoft.com/office/powerpoint/2010/main" val="664896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Mixed effects: </a:t>
            </a:r>
            <a:r>
              <a:rPr lang="en-US" b="0" dirty="0"/>
              <a:t>Adding individual preferences into a regression </a:t>
            </a:r>
            <a:r>
              <a:rPr lang="en-US" b="0" dirty="0" smtClean="0"/>
              <a:t>model</a:t>
            </a:r>
            <a:endParaRPr lang="nb-NO" b="0" dirty="0"/>
          </a:p>
        </p:txBody>
      </p:sp>
      <p:sp>
        <p:nvSpPr>
          <p:cNvPr id="3" name="Content Placeholder 2"/>
          <p:cNvSpPr>
            <a:spLocks noGrp="1"/>
          </p:cNvSpPr>
          <p:nvPr>
            <p:ph idx="1"/>
          </p:nvPr>
        </p:nvSpPr>
        <p:spPr>
          <a:xfrm>
            <a:off x="329282" y="1751183"/>
            <a:ext cx="8434314" cy="4374980"/>
          </a:xfrm>
        </p:spPr>
        <p:txBody>
          <a:bodyPr>
            <a:noAutofit/>
          </a:bodyPr>
          <a:lstStyle/>
          <a:p>
            <a:pPr marL="0" indent="0">
              <a:buNone/>
            </a:pPr>
            <a:r>
              <a:rPr lang="nb-NO" sz="2200" b="1" dirty="0" smtClean="0"/>
              <a:t>Mixed </a:t>
            </a:r>
            <a:r>
              <a:rPr lang="nb-NO" sz="2200" b="1" dirty="0" err="1" smtClean="0"/>
              <a:t>effects</a:t>
            </a:r>
            <a:r>
              <a:rPr lang="nb-NO" sz="2200" b="1" dirty="0" smtClean="0"/>
              <a:t> </a:t>
            </a:r>
            <a:r>
              <a:rPr lang="nb-NO" sz="2200" b="1" dirty="0" err="1" smtClean="0"/>
              <a:t>builds</a:t>
            </a:r>
            <a:r>
              <a:rPr lang="nb-NO" sz="2200" b="1" dirty="0" smtClean="0"/>
              <a:t> </a:t>
            </a:r>
            <a:r>
              <a:rPr lang="nb-NO" sz="2200" b="1" dirty="0" err="1" smtClean="0"/>
              <a:t>upon</a:t>
            </a:r>
            <a:r>
              <a:rPr lang="nb-NO" sz="2200" b="1" dirty="0" smtClean="0"/>
              <a:t> </a:t>
            </a:r>
            <a:r>
              <a:rPr lang="nb-NO" sz="2200" b="1" dirty="0" err="1" smtClean="0"/>
              <a:t>regression</a:t>
            </a:r>
            <a:r>
              <a:rPr lang="nb-NO" sz="2200" b="1" dirty="0" smtClean="0"/>
              <a:t>: </a:t>
            </a:r>
            <a:r>
              <a:rPr lang="nb-NO" sz="2200" dirty="0" smtClean="0"/>
              <a:t>In an </a:t>
            </a:r>
            <a:r>
              <a:rPr lang="nb-NO" sz="2200" dirty="0" err="1" smtClean="0"/>
              <a:t>ordinary</a:t>
            </a:r>
            <a:r>
              <a:rPr lang="nb-NO" sz="2200" dirty="0" smtClean="0"/>
              <a:t> </a:t>
            </a:r>
            <a:r>
              <a:rPr lang="nb-NO" sz="2200" dirty="0" err="1" smtClean="0"/>
              <a:t>regression</a:t>
            </a:r>
            <a:r>
              <a:rPr lang="nb-NO" sz="2200" dirty="0" smtClean="0"/>
              <a:t> </a:t>
            </a:r>
            <a:r>
              <a:rPr lang="nb-NO" sz="2200" dirty="0" err="1" smtClean="0"/>
              <a:t>model</a:t>
            </a:r>
            <a:r>
              <a:rPr lang="nb-NO" sz="2200" dirty="0" smtClean="0"/>
              <a:t>, all </a:t>
            </a:r>
            <a:r>
              <a:rPr lang="nb-NO" sz="2200" dirty="0" err="1" smtClean="0"/>
              <a:t>effects</a:t>
            </a:r>
            <a:r>
              <a:rPr lang="nb-NO" sz="2200" dirty="0" smtClean="0"/>
              <a:t> </a:t>
            </a:r>
            <a:r>
              <a:rPr lang="nb-NO" sz="2200" dirty="0" err="1" smtClean="0"/>
              <a:t>are</a:t>
            </a:r>
            <a:r>
              <a:rPr lang="nb-NO" sz="2200" dirty="0" smtClean="0"/>
              <a:t> </a:t>
            </a:r>
            <a:r>
              <a:rPr lang="nb-NO" sz="2200" dirty="0" err="1" smtClean="0"/>
              <a:t>fixed</a:t>
            </a:r>
            <a:r>
              <a:rPr lang="nb-NO" sz="2200" dirty="0" smtClean="0"/>
              <a:t> </a:t>
            </a:r>
            <a:r>
              <a:rPr lang="nb-NO" sz="2200" dirty="0" err="1" smtClean="0"/>
              <a:t>effects</a:t>
            </a:r>
            <a:r>
              <a:rPr lang="nb-NO" sz="2200" dirty="0" smtClean="0"/>
              <a:t>. A </a:t>
            </a:r>
            <a:r>
              <a:rPr lang="nb-NO" sz="2200" dirty="0" err="1" smtClean="0"/>
              <a:t>mixed</a:t>
            </a:r>
            <a:r>
              <a:rPr lang="nb-NO" sz="2200" dirty="0" smtClean="0"/>
              <a:t> </a:t>
            </a:r>
            <a:r>
              <a:rPr lang="nb-NO" sz="2200" dirty="0" err="1" smtClean="0"/>
              <a:t>effects</a:t>
            </a:r>
            <a:r>
              <a:rPr lang="nb-NO" sz="2200" dirty="0" smtClean="0"/>
              <a:t> </a:t>
            </a:r>
            <a:r>
              <a:rPr lang="nb-NO" sz="2200" dirty="0" err="1" smtClean="0"/>
              <a:t>model</a:t>
            </a:r>
            <a:r>
              <a:rPr lang="nb-NO" sz="2200" dirty="0" smtClean="0"/>
              <a:t> </a:t>
            </a:r>
            <a:r>
              <a:rPr lang="nb-NO" sz="2200" dirty="0" err="1" smtClean="0"/>
              <a:t>combines</a:t>
            </a:r>
            <a:r>
              <a:rPr lang="nb-NO" sz="2200" dirty="0" smtClean="0"/>
              <a:t> </a:t>
            </a:r>
            <a:r>
              <a:rPr lang="nb-NO" sz="2200" dirty="0" err="1" smtClean="0"/>
              <a:t>fixed</a:t>
            </a:r>
            <a:r>
              <a:rPr lang="nb-NO" sz="2200" dirty="0" smtClean="0"/>
              <a:t> </a:t>
            </a:r>
            <a:r>
              <a:rPr lang="nb-NO" sz="2200" dirty="0" err="1" smtClean="0"/>
              <a:t>effects</a:t>
            </a:r>
            <a:r>
              <a:rPr lang="nb-NO" sz="2200" dirty="0" smtClean="0"/>
              <a:t> </a:t>
            </a:r>
            <a:r>
              <a:rPr lang="nb-NO" sz="2200" dirty="0" err="1" smtClean="0"/>
              <a:t>with</a:t>
            </a:r>
            <a:r>
              <a:rPr lang="nb-NO" sz="2200" dirty="0" smtClean="0"/>
              <a:t> random </a:t>
            </a:r>
            <a:r>
              <a:rPr lang="nb-NO" sz="2200" dirty="0" err="1" smtClean="0"/>
              <a:t>effects</a:t>
            </a:r>
            <a:r>
              <a:rPr lang="nb-NO" sz="2200" dirty="0" smtClean="0"/>
              <a:t>.</a:t>
            </a:r>
          </a:p>
          <a:p>
            <a:pPr marL="0" indent="0">
              <a:buNone/>
            </a:pPr>
            <a:endParaRPr lang="nb-NO" sz="2200" b="1" dirty="0"/>
          </a:p>
          <a:p>
            <a:pPr marL="0" indent="0">
              <a:buNone/>
            </a:pPr>
            <a:r>
              <a:rPr lang="nb-NO" sz="2200" b="1" dirty="0" err="1" smtClean="0"/>
              <a:t>Fixed</a:t>
            </a:r>
            <a:r>
              <a:rPr lang="nb-NO" sz="2200" b="1" dirty="0" smtClean="0"/>
              <a:t> </a:t>
            </a:r>
            <a:r>
              <a:rPr lang="nb-NO" sz="2200" b="1" dirty="0" err="1" smtClean="0"/>
              <a:t>effect</a:t>
            </a:r>
            <a:r>
              <a:rPr lang="nb-NO" sz="2200" b="1" dirty="0" smtClean="0"/>
              <a:t>: </a:t>
            </a:r>
            <a:r>
              <a:rPr lang="nb-NO" sz="2200" dirty="0" smtClean="0"/>
              <a:t>an </a:t>
            </a:r>
            <a:r>
              <a:rPr lang="nb-NO" sz="2200" dirty="0" err="1" smtClean="0"/>
              <a:t>independent</a:t>
            </a:r>
            <a:r>
              <a:rPr lang="nb-NO" sz="2200" dirty="0" smtClean="0"/>
              <a:t> variable </a:t>
            </a:r>
            <a:r>
              <a:rPr lang="nb-NO" sz="2200" dirty="0" err="1" smtClean="0"/>
              <a:t>with</a:t>
            </a:r>
            <a:r>
              <a:rPr lang="nb-NO" sz="2200" dirty="0" smtClean="0"/>
              <a:t> a </a:t>
            </a:r>
            <a:r>
              <a:rPr lang="nb-NO" sz="2200" dirty="0" err="1" smtClean="0"/>
              <a:t>fixed</a:t>
            </a:r>
            <a:r>
              <a:rPr lang="nb-NO" sz="2200" dirty="0" smtClean="0"/>
              <a:t> </a:t>
            </a:r>
            <a:r>
              <a:rPr lang="nb-NO" sz="2200" dirty="0" err="1" smtClean="0"/>
              <a:t>set</a:t>
            </a:r>
            <a:r>
              <a:rPr lang="nb-NO" sz="2200" dirty="0" smtClean="0"/>
              <a:t> </a:t>
            </a:r>
            <a:r>
              <a:rPr lang="nb-NO" sz="2200" dirty="0" err="1" smtClean="0"/>
              <a:t>of</a:t>
            </a:r>
            <a:r>
              <a:rPr lang="nb-NO" sz="2200" dirty="0" smtClean="0"/>
              <a:t> </a:t>
            </a:r>
            <a:r>
              <a:rPr lang="nb-NO" sz="2200" dirty="0" err="1" smtClean="0"/>
              <a:t>possible</a:t>
            </a:r>
            <a:r>
              <a:rPr lang="nb-NO" sz="2200" dirty="0" smtClean="0"/>
              <a:t> </a:t>
            </a:r>
            <a:r>
              <a:rPr lang="nb-NO" sz="2200" dirty="0" err="1" smtClean="0"/>
              <a:t>values</a:t>
            </a:r>
            <a:endParaRPr lang="nb-NO" sz="2200" dirty="0" smtClean="0"/>
          </a:p>
          <a:p>
            <a:pPr marL="0" indent="0">
              <a:buNone/>
            </a:pPr>
            <a:r>
              <a:rPr lang="nb-NO" sz="2200" b="1" dirty="0" smtClean="0"/>
              <a:t>Random </a:t>
            </a:r>
            <a:r>
              <a:rPr lang="nb-NO" sz="2200" b="1" dirty="0" err="1" smtClean="0"/>
              <a:t>effect</a:t>
            </a:r>
            <a:r>
              <a:rPr lang="nb-NO" sz="2200" b="1" dirty="0" smtClean="0"/>
              <a:t>:</a:t>
            </a:r>
            <a:r>
              <a:rPr lang="nb-NO" sz="2200" dirty="0" smtClean="0"/>
              <a:t> </a:t>
            </a:r>
            <a:r>
              <a:rPr lang="nb-NO" sz="2200" dirty="0" err="1" smtClean="0"/>
              <a:t>represent</a:t>
            </a:r>
            <a:r>
              <a:rPr lang="nb-NO" sz="2200" dirty="0" smtClean="0"/>
              <a:t> </a:t>
            </a:r>
            <a:r>
              <a:rPr lang="nb-NO" sz="2200" dirty="0" err="1" smtClean="0"/>
              <a:t>preferences</a:t>
            </a:r>
            <a:r>
              <a:rPr lang="nb-NO" sz="2200" dirty="0" smtClean="0"/>
              <a:t> </a:t>
            </a:r>
            <a:r>
              <a:rPr lang="nb-NO" sz="2200" dirty="0" err="1" smtClean="0"/>
              <a:t>of</a:t>
            </a:r>
            <a:r>
              <a:rPr lang="nb-NO" sz="2200" dirty="0" smtClean="0"/>
              <a:t> </a:t>
            </a:r>
            <a:r>
              <a:rPr lang="nb-NO" sz="2200" dirty="0" err="1" smtClean="0"/>
              <a:t>individuals</a:t>
            </a:r>
            <a:r>
              <a:rPr lang="nb-NO" sz="2200" dirty="0" smtClean="0"/>
              <a:t> </a:t>
            </a:r>
            <a:r>
              <a:rPr lang="nb-NO" sz="2200" dirty="0" err="1" smtClean="0"/>
              <a:t>sampled</a:t>
            </a:r>
            <a:r>
              <a:rPr lang="nb-NO" sz="2200" dirty="0" smtClean="0"/>
              <a:t> </a:t>
            </a:r>
            <a:r>
              <a:rPr lang="nb-NO" sz="2200" dirty="0" err="1" smtClean="0"/>
              <a:t>randomly</a:t>
            </a:r>
            <a:r>
              <a:rPr lang="nb-NO" sz="2200" dirty="0" smtClean="0"/>
              <a:t> from a </a:t>
            </a:r>
            <a:r>
              <a:rPr lang="nb-NO" sz="2200" dirty="0" err="1" smtClean="0"/>
              <a:t>potentially</a:t>
            </a:r>
            <a:r>
              <a:rPr lang="nb-NO" sz="2200" dirty="0" smtClean="0"/>
              <a:t> </a:t>
            </a:r>
            <a:r>
              <a:rPr lang="nb-NO" sz="2200" dirty="0" err="1" smtClean="0"/>
              <a:t>infinite</a:t>
            </a:r>
            <a:r>
              <a:rPr lang="nb-NO" sz="2200" dirty="0" smtClean="0"/>
              <a:t> </a:t>
            </a:r>
            <a:r>
              <a:rPr lang="nb-NO" sz="2200" dirty="0" err="1" smtClean="0"/>
              <a:t>population</a:t>
            </a:r>
            <a:r>
              <a:rPr lang="nb-NO" sz="2200" dirty="0" smtClean="0"/>
              <a:t> </a:t>
            </a:r>
            <a:endParaRPr lang="nb-NO" sz="2200" b="1" dirty="0" smtClean="0"/>
          </a:p>
          <a:p>
            <a:pPr marL="0" indent="0">
              <a:buNone/>
            </a:pPr>
            <a:endParaRPr lang="nb-NO" sz="2200" dirty="0"/>
          </a:p>
          <a:p>
            <a:pPr marL="0" indent="0">
              <a:buNone/>
            </a:pPr>
            <a:r>
              <a:rPr lang="en-US" sz="2200" dirty="0"/>
              <a:t>Mixed effects models </a:t>
            </a:r>
            <a:r>
              <a:rPr lang="en-US" sz="2200" dirty="0" smtClean="0"/>
              <a:t>combine fixed </a:t>
            </a:r>
            <a:r>
              <a:rPr lang="en-US" sz="2200" dirty="0"/>
              <a:t>effects and random effects in a single regression model by measuring the random effects and making adjustments so that the fixed effects can be detected. </a:t>
            </a:r>
            <a:r>
              <a:rPr lang="nb-NO" sz="2200" dirty="0" smtClean="0"/>
              <a:t> </a:t>
            </a:r>
            <a:endParaRPr lang="nb-NO" sz="2200" dirty="0"/>
          </a:p>
        </p:txBody>
      </p:sp>
    </p:spTree>
    <p:extLst>
      <p:ext uri="{BB962C8B-B14F-4D97-AF65-F5344CB8AC3E}">
        <p14:creationId xmlns:p14="http://schemas.microsoft.com/office/powerpoint/2010/main" val="398057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When</a:t>
            </a:r>
            <a:r>
              <a:rPr lang="nb-NO" dirty="0" smtClean="0"/>
              <a:t> do </a:t>
            </a:r>
            <a:r>
              <a:rPr lang="nb-NO" dirty="0" err="1" smtClean="0"/>
              <a:t>we</a:t>
            </a:r>
            <a:r>
              <a:rPr lang="nb-NO" dirty="0" smtClean="0"/>
              <a:t> </a:t>
            </a:r>
            <a:r>
              <a:rPr lang="nb-NO" dirty="0" err="1" smtClean="0"/>
              <a:t>need</a:t>
            </a:r>
            <a:r>
              <a:rPr lang="nb-NO" dirty="0" smtClean="0"/>
              <a:t> </a:t>
            </a:r>
            <a:r>
              <a:rPr lang="nb-NO" dirty="0" err="1" smtClean="0"/>
              <a:t>mixed</a:t>
            </a:r>
            <a:r>
              <a:rPr lang="nb-NO" dirty="0" smtClean="0"/>
              <a:t> </a:t>
            </a:r>
            <a:r>
              <a:rPr lang="nb-NO" dirty="0" err="1" smtClean="0"/>
              <a:t>effects</a:t>
            </a:r>
            <a:r>
              <a:rPr lang="nb-NO" dirty="0" smtClean="0"/>
              <a:t> </a:t>
            </a:r>
            <a:r>
              <a:rPr lang="nb-NO" dirty="0" err="1" smtClean="0"/>
              <a:t>models</a:t>
            </a:r>
            <a:r>
              <a:rPr lang="nb-NO" dirty="0" smtClean="0"/>
              <a:t>?</a:t>
            </a:r>
            <a:endParaRPr lang="nb-NO" dirty="0"/>
          </a:p>
        </p:txBody>
      </p:sp>
      <p:sp>
        <p:nvSpPr>
          <p:cNvPr id="3" name="Content Placeholder 2"/>
          <p:cNvSpPr>
            <a:spLocks noGrp="1"/>
          </p:cNvSpPr>
          <p:nvPr>
            <p:ph idx="1"/>
          </p:nvPr>
        </p:nvSpPr>
        <p:spPr/>
        <p:txBody>
          <a:bodyPr/>
          <a:lstStyle/>
          <a:p>
            <a:pPr marL="0" indent="0">
              <a:buNone/>
            </a:pPr>
            <a:r>
              <a:rPr lang="nb-NO" b="1" dirty="0" smtClean="0"/>
              <a:t>Mixed </a:t>
            </a:r>
            <a:r>
              <a:rPr lang="nb-NO" b="1" dirty="0" err="1" smtClean="0"/>
              <a:t>effects</a:t>
            </a:r>
            <a:r>
              <a:rPr lang="nb-NO" b="1" dirty="0" smtClean="0"/>
              <a:t> </a:t>
            </a:r>
            <a:r>
              <a:rPr lang="nb-NO" b="1" dirty="0" err="1" smtClean="0"/>
              <a:t>models</a:t>
            </a:r>
            <a:r>
              <a:rPr lang="nb-NO" b="1" dirty="0" smtClean="0"/>
              <a:t> </a:t>
            </a:r>
            <a:r>
              <a:rPr lang="nb-NO" dirty="0" err="1" smtClean="0"/>
              <a:t>are</a:t>
            </a:r>
            <a:r>
              <a:rPr lang="nb-NO" dirty="0" smtClean="0"/>
              <a:t> used </a:t>
            </a:r>
            <a:r>
              <a:rPr lang="nb-NO" dirty="0" err="1" smtClean="0"/>
              <a:t>when</a:t>
            </a:r>
            <a:r>
              <a:rPr lang="nb-NO" dirty="0" smtClean="0"/>
              <a:t> </a:t>
            </a:r>
            <a:r>
              <a:rPr lang="nb-NO" dirty="0" err="1" smtClean="0"/>
              <a:t>individual</a:t>
            </a:r>
            <a:r>
              <a:rPr lang="nb-NO" dirty="0" smtClean="0"/>
              <a:t> </a:t>
            </a:r>
            <a:r>
              <a:rPr lang="nb-NO" dirty="0" err="1" smtClean="0"/>
              <a:t>preferences</a:t>
            </a:r>
            <a:r>
              <a:rPr lang="nb-NO" dirty="0" smtClean="0"/>
              <a:t> </a:t>
            </a:r>
            <a:r>
              <a:rPr lang="nb-NO" dirty="0" err="1" smtClean="0"/>
              <a:t>interfere</a:t>
            </a:r>
            <a:r>
              <a:rPr lang="nb-NO" dirty="0" smtClean="0"/>
              <a:t> </a:t>
            </a:r>
            <a:r>
              <a:rPr lang="nb-NO" dirty="0" err="1" smtClean="0"/>
              <a:t>with</a:t>
            </a:r>
            <a:r>
              <a:rPr lang="nb-NO" dirty="0"/>
              <a:t> </a:t>
            </a:r>
            <a:r>
              <a:rPr lang="nb-NO" dirty="0" err="1" smtClean="0"/>
              <a:t>obtaining</a:t>
            </a:r>
            <a:r>
              <a:rPr lang="nb-NO" dirty="0" smtClean="0"/>
              <a:t> </a:t>
            </a:r>
            <a:r>
              <a:rPr lang="nb-NO" dirty="0" err="1" smtClean="0"/>
              <a:t>independent</a:t>
            </a:r>
            <a:r>
              <a:rPr lang="nb-NO" dirty="0" smtClean="0"/>
              <a:t> </a:t>
            </a:r>
            <a:r>
              <a:rPr lang="nb-NO" dirty="0" err="1" smtClean="0"/>
              <a:t>observations</a:t>
            </a:r>
            <a:r>
              <a:rPr lang="nb-NO" dirty="0" smtClean="0"/>
              <a:t>. </a:t>
            </a:r>
            <a:r>
              <a:rPr lang="nb-NO" dirty="0" err="1" smtClean="0"/>
              <a:t>Individuals</a:t>
            </a:r>
            <a:r>
              <a:rPr lang="nb-NO" dirty="0" smtClean="0"/>
              <a:t> </a:t>
            </a:r>
            <a:r>
              <a:rPr lang="nb-NO" dirty="0" err="1" smtClean="0"/>
              <a:t>with</a:t>
            </a:r>
            <a:r>
              <a:rPr lang="nb-NO" dirty="0" smtClean="0"/>
              <a:t> </a:t>
            </a:r>
            <a:r>
              <a:rPr lang="nb-NO" dirty="0" err="1" smtClean="0"/>
              <a:t>preferences</a:t>
            </a:r>
            <a:r>
              <a:rPr lang="nb-NO" dirty="0" smtClean="0"/>
              <a:t> </a:t>
            </a:r>
            <a:r>
              <a:rPr lang="nb-NO" dirty="0" err="1" smtClean="0"/>
              <a:t>need</a:t>
            </a:r>
            <a:r>
              <a:rPr lang="nb-NO" dirty="0" smtClean="0"/>
              <a:t> to be </a:t>
            </a:r>
            <a:r>
              <a:rPr lang="nb-NO" dirty="0" err="1" smtClean="0"/>
              <a:t>represented</a:t>
            </a:r>
            <a:r>
              <a:rPr lang="nb-NO" dirty="0" smtClean="0"/>
              <a:t> as random variables.</a:t>
            </a:r>
          </a:p>
          <a:p>
            <a:pPr marL="0" indent="0">
              <a:buNone/>
            </a:pPr>
            <a:endParaRPr lang="nb-NO" dirty="0"/>
          </a:p>
          <a:p>
            <a:pPr marL="0" indent="0">
              <a:buNone/>
            </a:pPr>
            <a:r>
              <a:rPr lang="nb-NO" b="1" dirty="0" err="1" smtClean="0"/>
              <a:t>Some</a:t>
            </a:r>
            <a:r>
              <a:rPr lang="nb-NO" b="1" dirty="0" smtClean="0"/>
              <a:t> </a:t>
            </a:r>
            <a:r>
              <a:rPr lang="nb-NO" b="1" dirty="0" err="1" smtClean="0"/>
              <a:t>examples</a:t>
            </a:r>
            <a:r>
              <a:rPr lang="nb-NO" b="1" dirty="0" smtClean="0"/>
              <a:t> </a:t>
            </a:r>
            <a:r>
              <a:rPr lang="nb-NO" b="1" dirty="0" err="1" smtClean="0"/>
              <a:t>of</a:t>
            </a:r>
            <a:r>
              <a:rPr lang="nb-NO" b="1" dirty="0" smtClean="0"/>
              <a:t> random variables:</a:t>
            </a:r>
          </a:p>
          <a:p>
            <a:pPr marL="0" indent="0">
              <a:buNone/>
            </a:pPr>
            <a:endParaRPr lang="nb-NO" dirty="0" smtClean="0"/>
          </a:p>
          <a:p>
            <a:pPr marL="0" indent="0">
              <a:buNone/>
            </a:pPr>
            <a:r>
              <a:rPr lang="nb-NO" b="1" dirty="0" err="1" smtClean="0"/>
              <a:t>Subjects</a:t>
            </a:r>
            <a:r>
              <a:rPr lang="nb-NO" dirty="0" smtClean="0"/>
              <a:t> in an </a:t>
            </a:r>
            <a:r>
              <a:rPr lang="nb-NO" dirty="0" err="1" smtClean="0"/>
              <a:t>experiment</a:t>
            </a:r>
            <a:r>
              <a:rPr lang="nb-NO" dirty="0" smtClean="0"/>
              <a:t> </a:t>
            </a:r>
            <a:r>
              <a:rPr lang="nb-NO" dirty="0" err="1" smtClean="0"/>
              <a:t>will</a:t>
            </a:r>
            <a:r>
              <a:rPr lang="nb-NO" dirty="0" smtClean="0"/>
              <a:t> have different </a:t>
            </a:r>
            <a:r>
              <a:rPr lang="nb-NO" dirty="0" err="1" smtClean="0"/>
              <a:t>individual</a:t>
            </a:r>
            <a:r>
              <a:rPr lang="nb-NO" dirty="0" smtClean="0"/>
              <a:t> </a:t>
            </a:r>
            <a:r>
              <a:rPr lang="nb-NO" dirty="0" err="1" smtClean="0"/>
              <a:t>preferences</a:t>
            </a:r>
            <a:r>
              <a:rPr lang="nb-NO" dirty="0" smtClean="0"/>
              <a:t>, and different </a:t>
            </a:r>
            <a:r>
              <a:rPr lang="nb-NO" dirty="0" err="1" smtClean="0"/>
              <a:t>measures</a:t>
            </a:r>
            <a:r>
              <a:rPr lang="nb-NO" dirty="0" smtClean="0"/>
              <a:t> for baseline </a:t>
            </a:r>
            <a:r>
              <a:rPr lang="nb-NO" dirty="0" err="1" smtClean="0"/>
              <a:t>performance</a:t>
            </a:r>
            <a:r>
              <a:rPr lang="nb-NO" dirty="0" smtClean="0"/>
              <a:t> (e.g., </a:t>
            </a:r>
            <a:r>
              <a:rPr lang="nb-NO" dirty="0" err="1" smtClean="0"/>
              <a:t>reaction</a:t>
            </a:r>
            <a:r>
              <a:rPr lang="nb-NO" dirty="0" smtClean="0"/>
              <a:t> time)</a:t>
            </a:r>
          </a:p>
          <a:p>
            <a:pPr marL="0" indent="0">
              <a:buNone/>
            </a:pPr>
            <a:endParaRPr lang="nb-NO" dirty="0"/>
          </a:p>
          <a:p>
            <a:pPr marL="0" indent="0">
              <a:buNone/>
            </a:pPr>
            <a:r>
              <a:rPr lang="nb-NO" b="1" dirty="0" smtClean="0"/>
              <a:t>Authors</a:t>
            </a:r>
            <a:r>
              <a:rPr lang="nb-NO" dirty="0" smtClean="0"/>
              <a:t> in a </a:t>
            </a:r>
            <a:r>
              <a:rPr lang="nb-NO" dirty="0" err="1" smtClean="0"/>
              <a:t>corpus</a:t>
            </a:r>
            <a:r>
              <a:rPr lang="nb-NO" dirty="0" smtClean="0"/>
              <a:t> </a:t>
            </a:r>
            <a:r>
              <a:rPr lang="nb-NO" dirty="0" err="1" smtClean="0"/>
              <a:t>will</a:t>
            </a:r>
            <a:r>
              <a:rPr lang="nb-NO" dirty="0" smtClean="0"/>
              <a:t> have different </a:t>
            </a:r>
            <a:r>
              <a:rPr lang="nb-NO" dirty="0" err="1" smtClean="0"/>
              <a:t>individual</a:t>
            </a:r>
            <a:r>
              <a:rPr lang="nb-NO" dirty="0" smtClean="0"/>
              <a:t> </a:t>
            </a:r>
            <a:r>
              <a:rPr lang="nb-NO" dirty="0" err="1" smtClean="0"/>
              <a:t>preferences</a:t>
            </a:r>
            <a:r>
              <a:rPr lang="nb-NO" dirty="0" smtClean="0"/>
              <a:t> for </a:t>
            </a:r>
            <a:r>
              <a:rPr lang="nb-NO" dirty="0" err="1" smtClean="0"/>
              <a:t>certain</a:t>
            </a:r>
            <a:r>
              <a:rPr lang="nb-NO" dirty="0" smtClean="0"/>
              <a:t> </a:t>
            </a:r>
            <a:r>
              <a:rPr lang="nb-NO" dirty="0" err="1" smtClean="0"/>
              <a:t>words</a:t>
            </a:r>
            <a:r>
              <a:rPr lang="nb-NO" dirty="0" smtClean="0"/>
              <a:t>, </a:t>
            </a:r>
            <a:r>
              <a:rPr lang="nb-NO" dirty="0" err="1" smtClean="0"/>
              <a:t>collocations</a:t>
            </a:r>
            <a:r>
              <a:rPr lang="nb-NO" dirty="0" smtClean="0"/>
              <a:t>, and </a:t>
            </a:r>
            <a:r>
              <a:rPr lang="nb-NO" dirty="0" err="1" smtClean="0"/>
              <a:t>grammatical</a:t>
            </a:r>
            <a:r>
              <a:rPr lang="nb-NO" dirty="0" smtClean="0"/>
              <a:t> </a:t>
            </a:r>
            <a:r>
              <a:rPr lang="nb-NO" dirty="0" err="1" smtClean="0"/>
              <a:t>constructions</a:t>
            </a:r>
            <a:endParaRPr lang="nb-NO" dirty="0" smtClean="0"/>
          </a:p>
          <a:p>
            <a:pPr marL="0" indent="0">
              <a:buNone/>
            </a:pPr>
            <a:endParaRPr lang="nb-NO" dirty="0"/>
          </a:p>
          <a:p>
            <a:pPr marL="0" indent="0">
              <a:buNone/>
            </a:pPr>
            <a:r>
              <a:rPr lang="nb-NO" b="1" dirty="0" smtClean="0"/>
              <a:t>Verbs</a:t>
            </a:r>
            <a:r>
              <a:rPr lang="nb-NO" dirty="0" smtClean="0"/>
              <a:t> in a </a:t>
            </a:r>
            <a:r>
              <a:rPr lang="nb-NO" dirty="0" err="1" smtClean="0"/>
              <a:t>language</a:t>
            </a:r>
            <a:r>
              <a:rPr lang="nb-NO" dirty="0" smtClean="0"/>
              <a:t> </a:t>
            </a:r>
            <a:r>
              <a:rPr lang="nb-NO" dirty="0" err="1" smtClean="0"/>
              <a:t>can</a:t>
            </a:r>
            <a:r>
              <a:rPr lang="nb-NO" dirty="0" smtClean="0"/>
              <a:t> have different </a:t>
            </a:r>
            <a:r>
              <a:rPr lang="nb-NO" dirty="0" err="1" smtClean="0"/>
              <a:t>individual</a:t>
            </a:r>
            <a:r>
              <a:rPr lang="nb-NO" dirty="0" smtClean="0"/>
              <a:t> </a:t>
            </a:r>
            <a:r>
              <a:rPr lang="nb-NO" dirty="0" err="1" smtClean="0"/>
              <a:t>behaviors</a:t>
            </a:r>
            <a:r>
              <a:rPr lang="nb-NO" dirty="0" smtClean="0"/>
              <a:t> </a:t>
            </a:r>
            <a:r>
              <a:rPr lang="nb-NO" dirty="0" err="1" smtClean="0"/>
              <a:t>with</a:t>
            </a:r>
            <a:r>
              <a:rPr lang="nb-NO" dirty="0" smtClean="0"/>
              <a:t> </a:t>
            </a:r>
            <a:r>
              <a:rPr lang="nb-NO" dirty="0" err="1" smtClean="0"/>
              <a:t>respect</a:t>
            </a:r>
            <a:r>
              <a:rPr lang="nb-NO" dirty="0" smtClean="0"/>
              <a:t> to </a:t>
            </a:r>
            <a:r>
              <a:rPr lang="nb-NO" dirty="0" err="1" smtClean="0"/>
              <a:t>ongoing</a:t>
            </a:r>
            <a:r>
              <a:rPr lang="nb-NO" dirty="0" smtClean="0"/>
              <a:t> </a:t>
            </a:r>
            <a:r>
              <a:rPr lang="nb-NO" dirty="0" err="1" smtClean="0"/>
              <a:t>changes</a:t>
            </a:r>
            <a:r>
              <a:rPr lang="nb-NO" dirty="0" smtClean="0"/>
              <a:t> and </a:t>
            </a:r>
            <a:r>
              <a:rPr lang="nb-NO" dirty="0" err="1" smtClean="0"/>
              <a:t>distribution</a:t>
            </a:r>
            <a:r>
              <a:rPr lang="nb-NO" dirty="0" smtClean="0"/>
              <a:t> </a:t>
            </a:r>
            <a:r>
              <a:rPr lang="nb-NO" dirty="0" err="1" smtClean="0"/>
              <a:t>of</a:t>
            </a:r>
            <a:r>
              <a:rPr lang="nb-NO" dirty="0" smtClean="0"/>
              <a:t> </a:t>
            </a:r>
            <a:r>
              <a:rPr lang="nb-NO" dirty="0" err="1" smtClean="0"/>
              <a:t>inflected</a:t>
            </a:r>
            <a:r>
              <a:rPr lang="nb-NO" dirty="0" smtClean="0"/>
              <a:t> forms</a:t>
            </a:r>
            <a:endParaRPr lang="nb-NO" dirty="0"/>
          </a:p>
        </p:txBody>
      </p:sp>
    </p:spTree>
    <p:extLst>
      <p:ext uri="{BB962C8B-B14F-4D97-AF65-F5344CB8AC3E}">
        <p14:creationId xmlns:p14="http://schemas.microsoft.com/office/powerpoint/2010/main" val="305639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00" y="300207"/>
            <a:ext cx="3562769" cy="1216926"/>
          </a:xfrm>
        </p:spPr>
        <p:txBody>
          <a:bodyPr>
            <a:normAutofit fontScale="90000"/>
          </a:bodyPr>
          <a:lstStyle/>
          <a:p>
            <a:r>
              <a:rPr lang="nb-NO" dirty="0" smtClean="0"/>
              <a:t>Mixed </a:t>
            </a:r>
            <a:r>
              <a:rPr lang="nb-NO" dirty="0" err="1" smtClean="0"/>
              <a:t>Effects</a:t>
            </a:r>
            <a:r>
              <a:rPr lang="nb-NO" dirty="0" smtClean="0"/>
              <a:t>:</a:t>
            </a:r>
            <a:r>
              <a:rPr lang="nb-NO" b="0" dirty="0" smtClean="0"/>
              <a:t> </a:t>
            </a:r>
            <a:br>
              <a:rPr lang="nb-NO" b="0" dirty="0" smtClean="0"/>
            </a:br>
            <a:r>
              <a:rPr lang="en-US" b="0" dirty="0" err="1" smtClean="0"/>
              <a:t>Zenner</a:t>
            </a:r>
            <a:r>
              <a:rPr lang="en-US" b="0" dirty="0" smtClean="0"/>
              <a:t>, </a:t>
            </a:r>
            <a:r>
              <a:rPr lang="en-US" b="0" dirty="0" err="1" smtClean="0"/>
              <a:t>Speelman</a:t>
            </a:r>
            <a:r>
              <a:rPr lang="en-US" b="0" dirty="0" smtClean="0"/>
              <a:t>, </a:t>
            </a:r>
            <a:br>
              <a:rPr lang="en-US" b="0" dirty="0" smtClean="0"/>
            </a:br>
            <a:r>
              <a:rPr lang="en-US" b="0" dirty="0" smtClean="0"/>
              <a:t>&amp; </a:t>
            </a:r>
            <a:r>
              <a:rPr lang="en-US" b="0" dirty="0" err="1" smtClean="0"/>
              <a:t>Geeraerts</a:t>
            </a:r>
            <a:r>
              <a:rPr lang="en-US" b="0" dirty="0" smtClean="0"/>
              <a:t>  2012 </a:t>
            </a:r>
            <a:endParaRPr lang="nb-NO" b="0" dirty="0"/>
          </a:p>
        </p:txBody>
      </p:sp>
      <p:sp>
        <p:nvSpPr>
          <p:cNvPr id="4" name="Content Placeholder 2"/>
          <p:cNvSpPr>
            <a:spLocks noGrp="1"/>
          </p:cNvSpPr>
          <p:nvPr>
            <p:ph idx="1"/>
          </p:nvPr>
        </p:nvSpPr>
        <p:spPr>
          <a:xfrm>
            <a:off x="329282" y="1670520"/>
            <a:ext cx="8651688" cy="4988677"/>
          </a:xfrm>
        </p:spPr>
        <p:txBody>
          <a:bodyPr>
            <a:normAutofit fontScale="92500" lnSpcReduction="10000"/>
          </a:bodyPr>
          <a:lstStyle/>
          <a:p>
            <a:pPr marL="0" indent="0">
              <a:buNone/>
            </a:pPr>
            <a:r>
              <a:rPr lang="nb-NO" b="1" dirty="0" smtClean="0"/>
              <a:t>Research </a:t>
            </a:r>
            <a:r>
              <a:rPr lang="nb-NO" b="1" dirty="0" err="1" smtClean="0"/>
              <a:t>question</a:t>
            </a:r>
            <a:r>
              <a:rPr lang="nb-NO" b="1" dirty="0" smtClean="0"/>
              <a:t>:</a:t>
            </a:r>
          </a:p>
          <a:p>
            <a:pPr marL="0" indent="0">
              <a:buNone/>
            </a:pPr>
            <a:r>
              <a:rPr lang="en-US" dirty="0" smtClean="0"/>
              <a:t>In Dutch, English loanwords like </a:t>
            </a:r>
            <a:r>
              <a:rPr lang="en-US" i="1" dirty="0" smtClean="0"/>
              <a:t>backpacker</a:t>
            </a:r>
            <a:r>
              <a:rPr lang="en-US" dirty="0" smtClean="0"/>
              <a:t> co-exist with native equivalents like </a:t>
            </a:r>
            <a:r>
              <a:rPr lang="en-US" i="1" dirty="0" err="1" smtClean="0"/>
              <a:t>rugzakker</a:t>
            </a:r>
            <a:r>
              <a:rPr lang="en-US" dirty="0" smtClean="0"/>
              <a:t>. What factors contribute to the success/failure of loanwords?</a:t>
            </a:r>
          </a:p>
          <a:p>
            <a:pPr marL="0" indent="0">
              <a:buNone/>
            </a:pPr>
            <a:endParaRPr lang="en-US" b="1" dirty="0"/>
          </a:p>
          <a:p>
            <a:pPr marL="0" indent="0">
              <a:buNone/>
            </a:pPr>
            <a:r>
              <a:rPr lang="nb-NO" b="1" dirty="0" smtClean="0"/>
              <a:t>Data: </a:t>
            </a:r>
            <a:r>
              <a:rPr lang="nb-NO" dirty="0" smtClean="0"/>
              <a:t>Dutch </a:t>
            </a:r>
            <a:r>
              <a:rPr lang="nb-NO" dirty="0" err="1" smtClean="0"/>
              <a:t>newspaper</a:t>
            </a:r>
            <a:r>
              <a:rPr lang="nb-NO" dirty="0" smtClean="0"/>
              <a:t> </a:t>
            </a:r>
            <a:r>
              <a:rPr lang="nb-NO" dirty="0" err="1" smtClean="0"/>
              <a:t>corpora</a:t>
            </a:r>
            <a:endParaRPr lang="nb-NO" dirty="0" smtClean="0"/>
          </a:p>
          <a:p>
            <a:pPr marL="0" indent="0">
              <a:buNone/>
            </a:pPr>
            <a:endParaRPr lang="nb-NO" dirty="0"/>
          </a:p>
          <a:p>
            <a:pPr marL="0" indent="0">
              <a:buNone/>
            </a:pPr>
            <a:r>
              <a:rPr lang="nb-NO" b="1" dirty="0" err="1" smtClean="0"/>
              <a:t>Factors</a:t>
            </a:r>
            <a:r>
              <a:rPr lang="nb-NO" b="1" dirty="0" smtClean="0"/>
              <a:t>:</a:t>
            </a:r>
          </a:p>
          <a:p>
            <a:pPr marL="0" indent="0">
              <a:buNone/>
            </a:pPr>
            <a:r>
              <a:rPr lang="en-US" dirty="0"/>
              <a:t>dependent </a:t>
            </a:r>
            <a:r>
              <a:rPr lang="en-US" dirty="0" smtClean="0"/>
              <a:t>variable: success rate of English loanword</a:t>
            </a:r>
          </a:p>
          <a:p>
            <a:pPr marL="0" indent="0">
              <a:buNone/>
            </a:pPr>
            <a:r>
              <a:rPr lang="en-US" dirty="0"/>
              <a:t>independent </a:t>
            </a:r>
            <a:r>
              <a:rPr lang="en-US" dirty="0" smtClean="0"/>
              <a:t>variables as fixed effects: length, lexical field, era of borrowing, luxury vs. necessary borrowing, concept frequency, data of measurement, register, region</a:t>
            </a:r>
          </a:p>
          <a:p>
            <a:pPr marL="0" indent="0">
              <a:buNone/>
            </a:pPr>
            <a:r>
              <a:rPr lang="en-US" dirty="0" smtClean="0"/>
              <a:t>independent variable as random effect: concept expressed  </a:t>
            </a:r>
          </a:p>
          <a:p>
            <a:pPr marL="0" indent="0">
              <a:buNone/>
            </a:pPr>
            <a:endParaRPr lang="nb-NO" dirty="0"/>
          </a:p>
          <a:p>
            <a:pPr marL="0" indent="0">
              <a:buNone/>
            </a:pPr>
            <a:r>
              <a:rPr lang="nb-NO" b="1" dirty="0" err="1" smtClean="0"/>
              <a:t>Result</a:t>
            </a:r>
            <a:r>
              <a:rPr lang="nb-NO" b="1" dirty="0" smtClean="0"/>
              <a:t>: </a:t>
            </a:r>
          </a:p>
          <a:p>
            <a:pPr marL="0" indent="0">
              <a:buNone/>
            </a:pPr>
            <a:r>
              <a:rPr lang="en-US" dirty="0" smtClean="0"/>
              <a:t>Two </a:t>
            </a:r>
            <a:r>
              <a:rPr lang="en-US" dirty="0"/>
              <a:t>strongest main </a:t>
            </a:r>
            <a:r>
              <a:rPr lang="en-US" dirty="0" smtClean="0"/>
              <a:t>effects: </a:t>
            </a:r>
            <a:r>
              <a:rPr lang="en-US" dirty="0"/>
              <a:t>a negative correlation between concept frequency and the success of an </a:t>
            </a:r>
            <a:r>
              <a:rPr lang="en-US" dirty="0" err="1"/>
              <a:t>anglicism</a:t>
            </a:r>
            <a:r>
              <a:rPr lang="en-US" dirty="0"/>
              <a:t>, and a significantly lower success rate for borrowings from the most recent era (after 1989) than from </a:t>
            </a:r>
            <a:r>
              <a:rPr lang="en-US" dirty="0" smtClean="0"/>
              <a:t>earlier </a:t>
            </a:r>
            <a:r>
              <a:rPr lang="en-US" dirty="0"/>
              <a:t>eras. </a:t>
            </a:r>
            <a:r>
              <a:rPr lang="en-US" dirty="0" smtClean="0"/>
              <a:t>Interactions: </a:t>
            </a:r>
            <a:r>
              <a:rPr lang="en-US" dirty="0"/>
              <a:t>concept frequency is a factor only when the </a:t>
            </a:r>
            <a:r>
              <a:rPr lang="en-US" dirty="0" err="1"/>
              <a:t>anglicism</a:t>
            </a:r>
            <a:r>
              <a:rPr lang="en-US" dirty="0"/>
              <a:t> is also the shortest lexicalization, and </a:t>
            </a:r>
            <a:r>
              <a:rPr lang="en-US" dirty="0" smtClean="0"/>
              <a:t>the </a:t>
            </a:r>
            <a:r>
              <a:rPr lang="en-US" dirty="0"/>
              <a:t>difference between luxury and necessary borrowings is strongest in the 1945-1989 era. </a:t>
            </a:r>
            <a:endParaRPr lang="nb-NO" dirty="0"/>
          </a:p>
        </p:txBody>
      </p:sp>
      <p:pic>
        <p:nvPicPr>
          <p:cNvPr id="5" name="Picture 4"/>
          <p:cNvPicPr>
            <a:picLocks noChangeAspect="1"/>
          </p:cNvPicPr>
          <p:nvPr/>
        </p:nvPicPr>
        <p:blipFill rotWithShape="1">
          <a:blip r:embed="rId2"/>
          <a:srcRect l="52925" r="6783" b="41696"/>
          <a:stretch/>
        </p:blipFill>
        <p:spPr>
          <a:xfrm>
            <a:off x="4534875" y="0"/>
            <a:ext cx="1734827" cy="1670520"/>
          </a:xfrm>
          <a:prstGeom prst="rect">
            <a:avLst/>
          </a:prstGeom>
        </p:spPr>
      </p:pic>
      <p:pic>
        <p:nvPicPr>
          <p:cNvPr id="6" name="Picture 5"/>
          <p:cNvPicPr>
            <a:picLocks noChangeAspect="1"/>
          </p:cNvPicPr>
          <p:nvPr/>
        </p:nvPicPr>
        <p:blipFill>
          <a:blip r:embed="rId3"/>
          <a:stretch>
            <a:fillRect/>
          </a:stretch>
        </p:blipFill>
        <p:spPr>
          <a:xfrm>
            <a:off x="6269702" y="-16272"/>
            <a:ext cx="1338724" cy="1686792"/>
          </a:xfrm>
          <a:prstGeom prst="rect">
            <a:avLst/>
          </a:prstGeom>
        </p:spPr>
      </p:pic>
      <p:pic>
        <p:nvPicPr>
          <p:cNvPr id="7" name="Picture 6"/>
          <p:cNvPicPr>
            <a:picLocks noChangeAspect="1"/>
          </p:cNvPicPr>
          <p:nvPr/>
        </p:nvPicPr>
        <p:blipFill rotWithShape="1">
          <a:blip r:embed="rId4"/>
          <a:srcRect l="15254" r="34627" b="18065"/>
          <a:stretch/>
        </p:blipFill>
        <p:spPr>
          <a:xfrm>
            <a:off x="7608426" y="0"/>
            <a:ext cx="1535574" cy="1670520"/>
          </a:xfrm>
          <a:prstGeom prst="rect">
            <a:avLst/>
          </a:prstGeom>
        </p:spPr>
      </p:pic>
    </p:spTree>
    <p:extLst>
      <p:ext uri="{BB962C8B-B14F-4D97-AF65-F5344CB8AC3E}">
        <p14:creationId xmlns:p14="http://schemas.microsoft.com/office/powerpoint/2010/main" val="1803409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779" y="1204281"/>
            <a:ext cx="8784954" cy="5218525"/>
          </a:xfrm>
          <a:prstGeom prst="rect">
            <a:avLst/>
          </a:prstGeom>
        </p:spPr>
      </p:pic>
      <p:sp>
        <p:nvSpPr>
          <p:cNvPr id="3" name="Title 1"/>
          <p:cNvSpPr txBox="1">
            <a:spLocks/>
          </p:cNvSpPr>
          <p:nvPr/>
        </p:nvSpPr>
        <p:spPr>
          <a:xfrm>
            <a:off x="670300" y="300207"/>
            <a:ext cx="5850914" cy="904074"/>
          </a:xfrm>
          <a:prstGeom prst="rect">
            <a:avLst/>
          </a:prstGeom>
        </p:spPr>
        <p:txBody>
          <a:bodyPr>
            <a:normAutofit fontScale="97500"/>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nb-NO" b="0" dirty="0" smtClean="0"/>
              <a:t/>
            </a:r>
            <a:br>
              <a:rPr lang="nb-NO" b="0" dirty="0" smtClean="0"/>
            </a:br>
            <a:r>
              <a:rPr lang="en-US" b="0" dirty="0" err="1" smtClean="0"/>
              <a:t>Zenner</a:t>
            </a:r>
            <a:r>
              <a:rPr lang="en-US" b="0" dirty="0" smtClean="0"/>
              <a:t>, </a:t>
            </a:r>
            <a:r>
              <a:rPr lang="en-US" b="0" dirty="0" err="1" smtClean="0"/>
              <a:t>Speelman</a:t>
            </a:r>
            <a:r>
              <a:rPr lang="en-US" b="0" dirty="0" smtClean="0"/>
              <a:t>, &amp; </a:t>
            </a:r>
            <a:r>
              <a:rPr lang="en-US" b="0" dirty="0" err="1" smtClean="0"/>
              <a:t>Geeraerts</a:t>
            </a:r>
            <a:r>
              <a:rPr lang="en-US" b="0" dirty="0" smtClean="0"/>
              <a:t>  2012 </a:t>
            </a:r>
            <a:endParaRPr lang="nb-NO" b="0" dirty="0"/>
          </a:p>
        </p:txBody>
      </p:sp>
    </p:spTree>
    <p:extLst>
      <p:ext uri="{BB962C8B-B14F-4D97-AF65-F5344CB8AC3E}">
        <p14:creationId xmlns:p14="http://schemas.microsoft.com/office/powerpoint/2010/main" val="4215727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052" y="1624885"/>
            <a:ext cx="8907216" cy="4679612"/>
          </a:xfrm>
          <a:prstGeom prst="rect">
            <a:avLst/>
          </a:prstGeom>
        </p:spPr>
      </p:pic>
      <p:sp>
        <p:nvSpPr>
          <p:cNvPr id="3" name="Title 1"/>
          <p:cNvSpPr txBox="1">
            <a:spLocks/>
          </p:cNvSpPr>
          <p:nvPr/>
        </p:nvSpPr>
        <p:spPr>
          <a:xfrm>
            <a:off x="670300" y="300207"/>
            <a:ext cx="5850914" cy="904074"/>
          </a:xfrm>
          <a:prstGeom prst="rect">
            <a:avLst/>
          </a:prstGeom>
        </p:spPr>
        <p:txBody>
          <a:bodyPr>
            <a:normAutofit fontScale="97500"/>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nb-NO" b="0" dirty="0" smtClean="0"/>
              <a:t/>
            </a:r>
            <a:br>
              <a:rPr lang="nb-NO" b="0" dirty="0" smtClean="0"/>
            </a:br>
            <a:r>
              <a:rPr lang="en-US" b="0" dirty="0" err="1" smtClean="0"/>
              <a:t>Zenner</a:t>
            </a:r>
            <a:r>
              <a:rPr lang="en-US" b="0" dirty="0" smtClean="0"/>
              <a:t>, </a:t>
            </a:r>
            <a:r>
              <a:rPr lang="en-US" b="0" dirty="0" err="1" smtClean="0"/>
              <a:t>Speelman</a:t>
            </a:r>
            <a:r>
              <a:rPr lang="en-US" b="0" dirty="0" smtClean="0"/>
              <a:t>, &amp; </a:t>
            </a:r>
            <a:r>
              <a:rPr lang="en-US" b="0" dirty="0" err="1" smtClean="0"/>
              <a:t>Geeraerts</a:t>
            </a:r>
            <a:r>
              <a:rPr lang="en-US" b="0" dirty="0" smtClean="0"/>
              <a:t>  2012 </a:t>
            </a:r>
            <a:endParaRPr lang="nb-NO" b="0" dirty="0"/>
          </a:p>
        </p:txBody>
      </p:sp>
    </p:spTree>
    <p:extLst>
      <p:ext uri="{BB962C8B-B14F-4D97-AF65-F5344CB8AC3E}">
        <p14:creationId xmlns:p14="http://schemas.microsoft.com/office/powerpoint/2010/main" val="335386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455284602"/>
              </p:ext>
            </p:extLst>
          </p:nvPr>
        </p:nvGraphicFramePr>
        <p:xfrm>
          <a:off x="0" y="211694"/>
          <a:ext cx="8400138" cy="6474304"/>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p:cNvCxnSpPr/>
          <p:nvPr/>
        </p:nvCxnSpPr>
        <p:spPr>
          <a:xfrm flipV="1">
            <a:off x="8079002" y="970264"/>
            <a:ext cx="635029" cy="141129"/>
          </a:xfrm>
          <a:prstGeom prst="line">
            <a:avLst/>
          </a:prstGeom>
          <a:ln w="57150" cmpd="sng">
            <a:solidFill>
              <a:srgbClr val="FF0000"/>
            </a:solidFill>
            <a:prstDash val="dot"/>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578416" y="552891"/>
            <a:ext cx="351053" cy="523220"/>
          </a:xfrm>
          <a:prstGeom prst="rect">
            <a:avLst/>
          </a:prstGeom>
          <a:noFill/>
        </p:spPr>
        <p:txBody>
          <a:bodyPr wrap="none" rtlCol="0">
            <a:spAutoFit/>
          </a:bodyPr>
          <a:lstStyle/>
          <a:p>
            <a:r>
              <a:rPr lang="en-US" sz="2800" b="1" dirty="0" smtClean="0">
                <a:solidFill>
                  <a:srgbClr val="FF0000"/>
                </a:solidFill>
              </a:rPr>
              <a:t>?</a:t>
            </a:r>
            <a:endParaRPr lang="en-US" sz="2800" b="1" dirty="0">
              <a:solidFill>
                <a:srgbClr val="FF0000"/>
              </a:solidFill>
            </a:endParaRPr>
          </a:p>
        </p:txBody>
      </p:sp>
    </p:spTree>
    <p:extLst>
      <p:ext uri="{BB962C8B-B14F-4D97-AF65-F5344CB8AC3E}">
        <p14:creationId xmlns:p14="http://schemas.microsoft.com/office/powerpoint/2010/main" val="2044832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a:t>
            </a:r>
            <a:r>
              <a:rPr lang="en-US" dirty="0" smtClean="0"/>
              <a:t/>
            </a:r>
            <a:br>
              <a:rPr lang="en-US" dirty="0" smtClean="0"/>
            </a:br>
            <a:r>
              <a:rPr lang="en-US" b="0" dirty="0" smtClean="0"/>
              <a:t>Finding </a:t>
            </a:r>
            <a:r>
              <a:rPr lang="en-US" b="0" dirty="0"/>
              <a:t>out which items are grouped together </a:t>
            </a:r>
            <a:endParaRPr lang="nb-NO" b="0" dirty="0"/>
          </a:p>
        </p:txBody>
      </p:sp>
      <p:sp>
        <p:nvSpPr>
          <p:cNvPr id="3" name="Content Placeholder 2"/>
          <p:cNvSpPr>
            <a:spLocks noGrp="1"/>
          </p:cNvSpPr>
          <p:nvPr>
            <p:ph idx="1"/>
          </p:nvPr>
        </p:nvSpPr>
        <p:spPr/>
        <p:txBody>
          <a:bodyPr>
            <a:normAutofit/>
          </a:bodyPr>
          <a:lstStyle/>
          <a:p>
            <a:pPr marL="0" indent="0">
              <a:buNone/>
            </a:pPr>
            <a:r>
              <a:rPr lang="nb-NO" sz="2400" dirty="0" smtClean="0"/>
              <a:t>Cluster </a:t>
            </a:r>
            <a:r>
              <a:rPr lang="nb-NO" sz="2400" dirty="0" err="1" smtClean="0"/>
              <a:t>analysis</a:t>
            </a:r>
            <a:r>
              <a:rPr lang="nb-NO" sz="2400" dirty="0" smtClean="0"/>
              <a:t> is </a:t>
            </a:r>
            <a:r>
              <a:rPr lang="nb-NO" sz="2400" dirty="0" err="1" smtClean="0"/>
              <a:t>useful</a:t>
            </a:r>
            <a:r>
              <a:rPr lang="nb-NO" sz="2400" dirty="0" smtClean="0"/>
              <a:t> </a:t>
            </a:r>
            <a:r>
              <a:rPr lang="nb-NO" sz="2400" dirty="0" err="1" smtClean="0"/>
              <a:t>when</a:t>
            </a:r>
            <a:r>
              <a:rPr lang="nb-NO" sz="2400" dirty="0" smtClean="0"/>
              <a:t> </a:t>
            </a:r>
            <a:r>
              <a:rPr lang="nb-NO" sz="2400" dirty="0" err="1" smtClean="0"/>
              <a:t>you</a:t>
            </a:r>
            <a:r>
              <a:rPr lang="nb-NO" sz="2400" dirty="0" smtClean="0"/>
              <a:t> </a:t>
            </a:r>
            <a:r>
              <a:rPr lang="nb-NO" sz="2400" dirty="0" err="1" smtClean="0"/>
              <a:t>want</a:t>
            </a:r>
            <a:r>
              <a:rPr lang="nb-NO" sz="2400" dirty="0" smtClean="0"/>
              <a:t> to </a:t>
            </a:r>
            <a:r>
              <a:rPr lang="nb-NO" sz="2400" dirty="0" err="1" smtClean="0"/>
              <a:t>measure</a:t>
            </a:r>
            <a:r>
              <a:rPr lang="nb-NO" sz="2400" dirty="0" smtClean="0"/>
              <a:t> </a:t>
            </a:r>
            <a:r>
              <a:rPr lang="nb-NO" sz="2400" dirty="0" err="1" smtClean="0"/>
              <a:t>the</a:t>
            </a:r>
            <a:r>
              <a:rPr lang="nb-NO" sz="2400" dirty="0" smtClean="0"/>
              <a:t> </a:t>
            </a:r>
            <a:r>
              <a:rPr lang="nb-NO" sz="2400" dirty="0" err="1" smtClean="0"/>
              <a:t>distances</a:t>
            </a:r>
            <a:r>
              <a:rPr lang="nb-NO" sz="2400" dirty="0" smtClean="0"/>
              <a:t> </a:t>
            </a:r>
            <a:r>
              <a:rPr lang="nb-NO" sz="2400" dirty="0" err="1" smtClean="0"/>
              <a:t>between</a:t>
            </a:r>
            <a:r>
              <a:rPr lang="nb-NO" sz="2400" dirty="0" smtClean="0"/>
              <a:t> </a:t>
            </a:r>
            <a:r>
              <a:rPr lang="nb-NO" sz="2400" dirty="0" err="1" smtClean="0"/>
              <a:t>items</a:t>
            </a:r>
            <a:r>
              <a:rPr lang="nb-NO" sz="2400" dirty="0" smtClean="0"/>
              <a:t> in a </a:t>
            </a:r>
            <a:r>
              <a:rPr lang="nb-NO" sz="2400" dirty="0" err="1" smtClean="0"/>
              <a:t>set</a:t>
            </a:r>
            <a:r>
              <a:rPr lang="nb-NO" sz="2400" dirty="0" smtClean="0"/>
              <a:t>, given </a:t>
            </a:r>
            <a:r>
              <a:rPr lang="nb-NO" sz="2400" dirty="0" err="1" smtClean="0"/>
              <a:t>that</a:t>
            </a:r>
            <a:r>
              <a:rPr lang="nb-NO" sz="2400" dirty="0" smtClean="0"/>
              <a:t> </a:t>
            </a:r>
            <a:r>
              <a:rPr lang="nb-NO" sz="2400" dirty="0" err="1" smtClean="0"/>
              <a:t>you</a:t>
            </a:r>
            <a:r>
              <a:rPr lang="nb-NO" sz="2400" dirty="0" smtClean="0"/>
              <a:t> have an </a:t>
            </a:r>
            <a:r>
              <a:rPr lang="nb-NO" sz="2400" dirty="0" err="1" smtClean="0"/>
              <a:t>array</a:t>
            </a:r>
            <a:r>
              <a:rPr lang="nb-NO" sz="2400" dirty="0" smtClean="0"/>
              <a:t> </a:t>
            </a:r>
            <a:r>
              <a:rPr lang="nb-NO" sz="2400" dirty="0" err="1" smtClean="0"/>
              <a:t>of</a:t>
            </a:r>
            <a:r>
              <a:rPr lang="nb-NO" sz="2400" dirty="0" smtClean="0"/>
              <a:t> </a:t>
            </a:r>
            <a:r>
              <a:rPr lang="nb-NO" sz="2400" dirty="0" err="1" smtClean="0"/>
              <a:t>datapoints</a:t>
            </a:r>
            <a:r>
              <a:rPr lang="nb-NO" sz="2400" dirty="0" smtClean="0"/>
              <a:t> </a:t>
            </a:r>
            <a:r>
              <a:rPr lang="nb-NO" sz="2400" dirty="0" err="1" smtClean="0"/>
              <a:t>connected</a:t>
            </a:r>
            <a:r>
              <a:rPr lang="nb-NO" sz="2400" dirty="0" smtClean="0"/>
              <a:t> to </a:t>
            </a:r>
            <a:r>
              <a:rPr lang="nb-NO" sz="2400" dirty="0" err="1" smtClean="0"/>
              <a:t>each</a:t>
            </a:r>
            <a:r>
              <a:rPr lang="nb-NO" sz="2400" dirty="0" smtClean="0"/>
              <a:t> item.</a:t>
            </a:r>
          </a:p>
          <a:p>
            <a:pPr marL="0" indent="0">
              <a:buNone/>
            </a:pPr>
            <a:endParaRPr lang="nb-NO" sz="2400" dirty="0" smtClean="0"/>
          </a:p>
          <a:p>
            <a:pPr marL="0" indent="0">
              <a:buNone/>
            </a:pPr>
            <a:r>
              <a:rPr lang="nb-NO" sz="2400" dirty="0" smtClean="0"/>
              <a:t>In </a:t>
            </a:r>
            <a:r>
              <a:rPr lang="nb-NO" sz="2400" dirty="0" err="1" smtClean="0"/>
              <a:t>hierarchical</a:t>
            </a:r>
            <a:r>
              <a:rPr lang="nb-NO" sz="2400" dirty="0" smtClean="0"/>
              <a:t> </a:t>
            </a:r>
            <a:r>
              <a:rPr lang="nb-NO" sz="2400" dirty="0" err="1" smtClean="0"/>
              <a:t>cluster</a:t>
            </a:r>
            <a:r>
              <a:rPr lang="nb-NO" sz="2400" dirty="0" smtClean="0"/>
              <a:t> </a:t>
            </a:r>
            <a:r>
              <a:rPr lang="nb-NO" sz="2400" dirty="0" err="1" smtClean="0"/>
              <a:t>analysis</a:t>
            </a:r>
            <a:r>
              <a:rPr lang="nb-NO" sz="2400" dirty="0" smtClean="0"/>
              <a:t>, </a:t>
            </a:r>
            <a:r>
              <a:rPr lang="nb-NO" sz="2400" dirty="0" err="1" smtClean="0"/>
              <a:t>squared</a:t>
            </a:r>
            <a:r>
              <a:rPr lang="nb-NO" sz="2400" dirty="0" smtClean="0"/>
              <a:t> </a:t>
            </a:r>
            <a:r>
              <a:rPr lang="nb-NO" sz="2400" dirty="0" err="1" smtClean="0"/>
              <a:t>Euclidean</a:t>
            </a:r>
            <a:r>
              <a:rPr lang="nb-NO" sz="2400" dirty="0" smtClean="0"/>
              <a:t> </a:t>
            </a:r>
            <a:r>
              <a:rPr lang="nb-NO" sz="2400" dirty="0" err="1" smtClean="0"/>
              <a:t>distances</a:t>
            </a:r>
            <a:r>
              <a:rPr lang="nb-NO" sz="2400" dirty="0" smtClean="0"/>
              <a:t> </a:t>
            </a:r>
            <a:r>
              <a:rPr lang="nb-NO" sz="2400" dirty="0" err="1" smtClean="0"/>
              <a:t>are</a:t>
            </a:r>
            <a:r>
              <a:rPr lang="nb-NO" sz="2400" dirty="0" smtClean="0"/>
              <a:t> used to </a:t>
            </a:r>
            <a:r>
              <a:rPr lang="nb-NO" sz="2400" dirty="0" err="1" smtClean="0"/>
              <a:t>calculate</a:t>
            </a:r>
            <a:r>
              <a:rPr lang="nb-NO" sz="2400" dirty="0" smtClean="0"/>
              <a:t> </a:t>
            </a:r>
            <a:r>
              <a:rPr lang="nb-NO" sz="2400" dirty="0" err="1" smtClean="0"/>
              <a:t>the</a:t>
            </a:r>
            <a:r>
              <a:rPr lang="nb-NO" sz="2400" dirty="0" smtClean="0"/>
              <a:t> </a:t>
            </a:r>
            <a:r>
              <a:rPr lang="nb-NO" sz="2400" dirty="0" err="1" smtClean="0"/>
              <a:t>distances</a:t>
            </a:r>
            <a:r>
              <a:rPr lang="nb-NO" sz="2400" dirty="0" smtClean="0"/>
              <a:t> </a:t>
            </a:r>
            <a:r>
              <a:rPr lang="nb-NO" sz="2400" dirty="0" err="1" smtClean="0"/>
              <a:t>between</a:t>
            </a:r>
            <a:r>
              <a:rPr lang="nb-NO" sz="2400" dirty="0" smtClean="0"/>
              <a:t> </a:t>
            </a:r>
            <a:r>
              <a:rPr lang="nb-NO" sz="2400" dirty="0" err="1" smtClean="0"/>
              <a:t>the</a:t>
            </a:r>
            <a:r>
              <a:rPr lang="nb-NO" sz="2400" dirty="0" smtClean="0"/>
              <a:t> </a:t>
            </a:r>
            <a:r>
              <a:rPr lang="nb-NO" sz="2400" dirty="0" err="1" smtClean="0"/>
              <a:t>arrays</a:t>
            </a:r>
            <a:r>
              <a:rPr lang="nb-NO" sz="2400" dirty="0" smtClean="0"/>
              <a:t> </a:t>
            </a:r>
            <a:r>
              <a:rPr lang="nb-NO" sz="2400" dirty="0" err="1" smtClean="0"/>
              <a:t>of</a:t>
            </a:r>
            <a:r>
              <a:rPr lang="nb-NO" sz="2400" dirty="0" smtClean="0"/>
              <a:t> data.</a:t>
            </a:r>
          </a:p>
          <a:p>
            <a:pPr marL="0" indent="0">
              <a:buNone/>
            </a:pPr>
            <a:endParaRPr lang="nb-NO" sz="2400" dirty="0" smtClean="0"/>
          </a:p>
          <a:p>
            <a:pPr marL="0" indent="0">
              <a:buNone/>
            </a:pPr>
            <a:r>
              <a:rPr lang="nb-NO" sz="2400" dirty="0"/>
              <a:t> </a:t>
            </a:r>
            <a:r>
              <a:rPr lang="nb-NO" sz="2400" dirty="0" err="1" smtClean="0"/>
              <a:t>Other</a:t>
            </a:r>
            <a:r>
              <a:rPr lang="nb-NO" sz="2400" dirty="0" smtClean="0"/>
              <a:t> </a:t>
            </a:r>
            <a:r>
              <a:rPr lang="nb-NO" sz="2400" dirty="0" err="1" smtClean="0"/>
              <a:t>methods</a:t>
            </a:r>
            <a:r>
              <a:rPr lang="nb-NO" sz="2400" dirty="0" smtClean="0"/>
              <a:t> to </a:t>
            </a:r>
            <a:r>
              <a:rPr lang="nb-NO" sz="2400" dirty="0" err="1" smtClean="0"/>
              <a:t>achieve</a:t>
            </a:r>
            <a:r>
              <a:rPr lang="nb-NO" sz="2400" dirty="0" smtClean="0"/>
              <a:t> </a:t>
            </a:r>
            <a:r>
              <a:rPr lang="nb-NO" sz="2400" dirty="0" err="1" smtClean="0"/>
              <a:t>similar</a:t>
            </a:r>
            <a:r>
              <a:rPr lang="nb-NO" sz="2400" dirty="0" smtClean="0"/>
              <a:t> </a:t>
            </a:r>
            <a:r>
              <a:rPr lang="nb-NO" sz="2400" dirty="0" err="1" smtClean="0"/>
              <a:t>means</a:t>
            </a:r>
            <a:r>
              <a:rPr lang="nb-NO" sz="2400" dirty="0" smtClean="0"/>
              <a:t> </a:t>
            </a:r>
            <a:r>
              <a:rPr lang="nb-NO" sz="2400" dirty="0" err="1" smtClean="0"/>
              <a:t>include</a:t>
            </a:r>
            <a:r>
              <a:rPr lang="nb-NO" sz="2400" dirty="0" smtClean="0"/>
              <a:t> </a:t>
            </a:r>
            <a:r>
              <a:rPr lang="nb-NO" sz="2400" dirty="0" err="1" smtClean="0"/>
              <a:t>multidimensional</a:t>
            </a:r>
            <a:r>
              <a:rPr lang="nb-NO" sz="2400" dirty="0" smtClean="0"/>
              <a:t> </a:t>
            </a:r>
            <a:r>
              <a:rPr lang="nb-NO" sz="2400" dirty="0" err="1" smtClean="0"/>
              <a:t>scaling</a:t>
            </a:r>
            <a:r>
              <a:rPr lang="nb-NO" sz="2400" dirty="0" smtClean="0"/>
              <a:t> and </a:t>
            </a:r>
            <a:r>
              <a:rPr lang="nb-NO" sz="2400" dirty="0" err="1" smtClean="0"/>
              <a:t>correspondence</a:t>
            </a:r>
            <a:r>
              <a:rPr lang="nb-NO" sz="2400" dirty="0" smtClean="0"/>
              <a:t> </a:t>
            </a:r>
            <a:r>
              <a:rPr lang="nb-NO" sz="2400" dirty="0" err="1" smtClean="0"/>
              <a:t>analysis</a:t>
            </a:r>
            <a:r>
              <a:rPr lang="nb-NO" sz="2400" dirty="0" smtClean="0"/>
              <a:t>.</a:t>
            </a:r>
            <a:endParaRPr lang="nb-NO" sz="2400" dirty="0"/>
          </a:p>
        </p:txBody>
      </p:sp>
    </p:spTree>
    <p:extLst>
      <p:ext uri="{BB962C8B-B14F-4D97-AF65-F5344CB8AC3E}">
        <p14:creationId xmlns:p14="http://schemas.microsoft.com/office/powerpoint/2010/main" val="2107332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 </a:t>
            </a:r>
            <a:br>
              <a:rPr lang="en-US" dirty="0"/>
            </a:br>
            <a:r>
              <a:rPr lang="en-US" b="0" dirty="0" err="1" smtClean="0"/>
              <a:t>Janda</a:t>
            </a:r>
            <a:r>
              <a:rPr lang="en-US" b="0" dirty="0" smtClean="0"/>
              <a:t> &amp; </a:t>
            </a:r>
            <a:r>
              <a:rPr lang="en-US" b="0" dirty="0" err="1" smtClean="0"/>
              <a:t>Solovyev</a:t>
            </a:r>
            <a:r>
              <a:rPr lang="en-US" b="0" dirty="0" smtClean="0"/>
              <a:t> 2009</a:t>
            </a:r>
            <a:endParaRPr lang="nb-NO"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758" y="0"/>
            <a:ext cx="1635241" cy="20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329282" y="1670520"/>
            <a:ext cx="8651688" cy="4988677"/>
          </a:xfrm>
        </p:spPr>
        <p:txBody>
          <a:bodyPr>
            <a:normAutofit lnSpcReduction="10000"/>
          </a:bodyPr>
          <a:lstStyle/>
          <a:p>
            <a:pPr marL="0" indent="0">
              <a:buNone/>
            </a:pPr>
            <a:r>
              <a:rPr lang="nb-NO" b="1" dirty="0" smtClean="0"/>
              <a:t>Research </a:t>
            </a:r>
            <a:r>
              <a:rPr lang="nb-NO" b="1" dirty="0" err="1" smtClean="0"/>
              <a:t>question</a:t>
            </a:r>
            <a:r>
              <a:rPr lang="nb-NO" b="1" dirty="0" smtClean="0"/>
              <a:t>:</a:t>
            </a:r>
          </a:p>
          <a:p>
            <a:pPr marL="0" indent="0">
              <a:buNone/>
            </a:pPr>
            <a:r>
              <a:rPr lang="en-US" dirty="0" smtClean="0"/>
              <a:t>Can we measure the distance among near-synonyms?</a:t>
            </a:r>
          </a:p>
          <a:p>
            <a:pPr marL="0" indent="0">
              <a:buNone/>
            </a:pPr>
            <a:endParaRPr lang="en-US" b="1" dirty="0"/>
          </a:p>
          <a:p>
            <a:pPr marL="0" indent="0">
              <a:buNone/>
            </a:pPr>
            <a:r>
              <a:rPr lang="nb-NO" b="1" dirty="0" smtClean="0"/>
              <a:t>Data: </a:t>
            </a:r>
            <a:r>
              <a:rPr lang="nb-NO" dirty="0" smtClean="0"/>
              <a:t>Russian National Corpus and Biblioteka </a:t>
            </a:r>
            <a:r>
              <a:rPr lang="nb-NO" dirty="0" err="1" smtClean="0"/>
              <a:t>Moškova</a:t>
            </a:r>
            <a:endParaRPr lang="nb-NO" dirty="0" smtClean="0"/>
          </a:p>
          <a:p>
            <a:pPr marL="0" indent="0">
              <a:buNone/>
            </a:pPr>
            <a:endParaRPr lang="nb-NO" dirty="0"/>
          </a:p>
          <a:p>
            <a:pPr marL="0" indent="0">
              <a:buNone/>
            </a:pPr>
            <a:r>
              <a:rPr lang="nb-NO" b="1" dirty="0" err="1" smtClean="0"/>
              <a:t>Factors</a:t>
            </a:r>
            <a:r>
              <a:rPr lang="nb-NO" b="1" dirty="0" smtClean="0"/>
              <a:t>:</a:t>
            </a:r>
          </a:p>
          <a:p>
            <a:pPr marL="0" indent="0">
              <a:buNone/>
            </a:pPr>
            <a:r>
              <a:rPr lang="nb-NO" dirty="0" err="1" smtClean="0"/>
              <a:t>Near</a:t>
            </a:r>
            <a:r>
              <a:rPr lang="nb-NO" dirty="0" smtClean="0"/>
              <a:t>-</a:t>
            </a:r>
            <a:r>
              <a:rPr lang="nb-NO" dirty="0"/>
              <a:t>synonyms for ‘</a:t>
            </a:r>
            <a:r>
              <a:rPr lang="nb-NO" dirty="0" err="1"/>
              <a:t>happiness</a:t>
            </a:r>
            <a:r>
              <a:rPr lang="nb-NO" dirty="0"/>
              <a:t>’ and ‘</a:t>
            </a:r>
            <a:r>
              <a:rPr lang="nb-NO" dirty="0" err="1"/>
              <a:t>sadness</a:t>
            </a:r>
            <a:r>
              <a:rPr lang="nb-NO" dirty="0" smtClean="0"/>
              <a:t>’</a:t>
            </a:r>
          </a:p>
          <a:p>
            <a:pPr marL="0" indent="0">
              <a:buNone/>
            </a:pPr>
            <a:r>
              <a:rPr lang="nb-NO" dirty="0" smtClean="0"/>
              <a:t>(</a:t>
            </a:r>
            <a:r>
              <a:rPr lang="nb-NO" dirty="0" err="1" smtClean="0"/>
              <a:t>Preposition</a:t>
            </a:r>
            <a:r>
              <a:rPr lang="nb-NO" dirty="0" smtClean="0"/>
              <a:t>)+ case </a:t>
            </a:r>
            <a:r>
              <a:rPr lang="nb-NO" dirty="0" err="1" smtClean="0"/>
              <a:t>constructions</a:t>
            </a:r>
            <a:endParaRPr lang="nb-NO" dirty="0" smtClean="0"/>
          </a:p>
          <a:p>
            <a:pPr marL="0" indent="0">
              <a:buNone/>
            </a:pPr>
            <a:endParaRPr lang="nb-NO" dirty="0"/>
          </a:p>
          <a:p>
            <a:pPr marL="0" indent="0">
              <a:buNone/>
            </a:pPr>
            <a:r>
              <a:rPr lang="nb-NO" b="1" dirty="0" err="1" smtClean="0"/>
              <a:t>Result</a:t>
            </a:r>
            <a:r>
              <a:rPr lang="nb-NO" b="1" dirty="0" smtClean="0"/>
              <a:t>: </a:t>
            </a:r>
            <a:r>
              <a:rPr lang="en-US" dirty="0"/>
              <a:t>Each noun has a unique constructional profile, and there are stark differences in the constructional profiles of words that are unrelated to each other. For the two sets of synonyms in this study, only six grammatical constructions are regularly </a:t>
            </a:r>
            <a:r>
              <a:rPr lang="en-US" dirty="0" smtClean="0"/>
              <a:t>attested. The study </a:t>
            </a:r>
            <a:r>
              <a:rPr lang="en-US" dirty="0"/>
              <a:t>shows us which nouns behave very similarly as opposed to which are outliers in the sets. The clusters largely confirm the introspective analyses found in synonym dictionaries, giving them a concrete quantitative dimension, but also pinpointing how and why some synonyms are closer than others. </a:t>
            </a:r>
            <a:endParaRPr lang="nb-NO" b="1" dirty="0" smtClean="0"/>
          </a:p>
        </p:txBody>
      </p:sp>
    </p:spTree>
    <p:extLst>
      <p:ext uri="{BB962C8B-B14F-4D97-AF65-F5344CB8AC3E}">
        <p14:creationId xmlns:p14="http://schemas.microsoft.com/office/powerpoint/2010/main" val="1169513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3" y="138113"/>
            <a:ext cx="8010525" cy="657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extBox 6"/>
          <p:cNvSpPr txBox="1">
            <a:spLocks noChangeArrowheads="1"/>
          </p:cNvSpPr>
          <p:nvPr/>
        </p:nvSpPr>
        <p:spPr bwMode="auto">
          <a:xfrm flipH="1">
            <a:off x="6430963" y="2784475"/>
            <a:ext cx="2936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t>Chi-square = 730.35, df = 30, p &lt; 0.0001, Cramer’s V = 0.305</a:t>
            </a:r>
          </a:p>
        </p:txBody>
      </p:sp>
    </p:spTree>
    <p:extLst>
      <p:ext uri="{BB962C8B-B14F-4D97-AF65-F5344CB8AC3E}">
        <p14:creationId xmlns:p14="http://schemas.microsoft.com/office/powerpoint/2010/main" val="26588778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a:xfrm>
            <a:off x="1263650" y="300038"/>
            <a:ext cx="7880350" cy="1217612"/>
          </a:xfrm>
        </p:spPr>
        <p:txBody>
          <a:bodyPr/>
          <a:lstStyle/>
          <a:p>
            <a:pPr eaLnBrk="1" hangingPunct="1"/>
            <a:r>
              <a:rPr lang="nb-NO">
                <a:latin typeface="Arial" charset="0"/>
                <a:cs typeface="ＭＳ Ｐゴシック" charset="0"/>
              </a:rPr>
              <a:t> </a:t>
            </a:r>
          </a:p>
        </p:txBody>
      </p:sp>
      <p:sp>
        <p:nvSpPr>
          <p:cNvPr id="56322" name="Text Box 3"/>
          <p:cNvSpPr txBox="1">
            <a:spLocks noChangeArrowheads="1"/>
          </p:cNvSpPr>
          <p:nvPr/>
        </p:nvSpPr>
        <p:spPr bwMode="auto">
          <a:xfrm>
            <a:off x="0" y="5880100"/>
            <a:ext cx="18065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pečal</a:t>
            </a:r>
            <a:r>
              <a:rPr lang="ja-JP" altLang="nb-NO" b="1">
                <a:solidFill>
                  <a:srgbClr val="00617F"/>
                </a:solidFill>
                <a:latin typeface="Arial" charset="0"/>
              </a:rPr>
              <a:t>’</a:t>
            </a:r>
            <a:r>
              <a:rPr lang="nb-NO" altLang="ja-JP">
                <a:solidFill>
                  <a:srgbClr val="00617F"/>
                </a:solidFill>
                <a:latin typeface="Arial" charset="0"/>
              </a:rPr>
              <a:t> </a:t>
            </a:r>
            <a:endParaRPr lang="nb-NO">
              <a:solidFill>
                <a:srgbClr val="00617F"/>
              </a:solidFill>
              <a:latin typeface="Arial" charset="0"/>
            </a:endParaRPr>
          </a:p>
        </p:txBody>
      </p:sp>
      <p:sp>
        <p:nvSpPr>
          <p:cNvPr id="56323" name="Text Box 4"/>
          <p:cNvSpPr txBox="1">
            <a:spLocks noChangeArrowheads="1"/>
          </p:cNvSpPr>
          <p:nvPr/>
        </p:nvSpPr>
        <p:spPr bwMode="auto">
          <a:xfrm>
            <a:off x="1295400" y="5880100"/>
            <a:ext cx="18065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toska</a:t>
            </a:r>
            <a:r>
              <a:rPr lang="nb-NO">
                <a:solidFill>
                  <a:srgbClr val="00617F"/>
                </a:solidFill>
                <a:latin typeface="Arial" charset="0"/>
              </a:rPr>
              <a:t> </a:t>
            </a:r>
          </a:p>
        </p:txBody>
      </p:sp>
      <p:sp>
        <p:nvSpPr>
          <p:cNvPr id="56324" name="Text Box 5"/>
          <p:cNvSpPr txBox="1">
            <a:spLocks noChangeArrowheads="1"/>
          </p:cNvSpPr>
          <p:nvPr/>
        </p:nvSpPr>
        <p:spPr bwMode="auto">
          <a:xfrm>
            <a:off x="2843213" y="5867400"/>
            <a:ext cx="1908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xandra</a:t>
            </a:r>
            <a:r>
              <a:rPr lang="nb-NO">
                <a:solidFill>
                  <a:srgbClr val="00617F"/>
                </a:solidFill>
                <a:latin typeface="Arial" charset="0"/>
              </a:rPr>
              <a:t> </a:t>
            </a:r>
          </a:p>
        </p:txBody>
      </p:sp>
      <p:sp>
        <p:nvSpPr>
          <p:cNvPr id="56325" name="Text Box 6"/>
          <p:cNvSpPr txBox="1">
            <a:spLocks noChangeArrowheads="1"/>
          </p:cNvSpPr>
          <p:nvPr/>
        </p:nvSpPr>
        <p:spPr bwMode="auto">
          <a:xfrm>
            <a:off x="4495800" y="5867400"/>
            <a:ext cx="21113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melanxolija</a:t>
            </a:r>
            <a:r>
              <a:rPr lang="nb-NO">
                <a:solidFill>
                  <a:srgbClr val="00617F"/>
                </a:solidFill>
                <a:latin typeface="Arial" charset="0"/>
              </a:rPr>
              <a:t> </a:t>
            </a:r>
          </a:p>
        </p:txBody>
      </p:sp>
      <p:sp>
        <p:nvSpPr>
          <p:cNvPr id="56326" name="Text Box 7"/>
          <p:cNvSpPr txBox="1">
            <a:spLocks noChangeArrowheads="1"/>
          </p:cNvSpPr>
          <p:nvPr/>
        </p:nvSpPr>
        <p:spPr bwMode="auto">
          <a:xfrm>
            <a:off x="6172200" y="5867400"/>
            <a:ext cx="18065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grust</a:t>
            </a:r>
            <a:r>
              <a:rPr lang="ja-JP" altLang="nb-NO" b="1">
                <a:solidFill>
                  <a:srgbClr val="00617F"/>
                </a:solidFill>
                <a:latin typeface="Arial" charset="0"/>
              </a:rPr>
              <a:t>’</a:t>
            </a:r>
            <a:r>
              <a:rPr lang="nb-NO" altLang="ja-JP">
                <a:solidFill>
                  <a:srgbClr val="00617F"/>
                </a:solidFill>
                <a:latin typeface="Arial" charset="0"/>
              </a:rPr>
              <a:t> </a:t>
            </a:r>
            <a:endParaRPr lang="nb-NO">
              <a:solidFill>
                <a:srgbClr val="00617F"/>
              </a:solidFill>
              <a:latin typeface="Arial" charset="0"/>
            </a:endParaRPr>
          </a:p>
        </p:txBody>
      </p:sp>
      <p:sp>
        <p:nvSpPr>
          <p:cNvPr id="56327" name="Text Box 8"/>
          <p:cNvSpPr txBox="1">
            <a:spLocks noChangeArrowheads="1"/>
          </p:cNvSpPr>
          <p:nvPr/>
        </p:nvSpPr>
        <p:spPr bwMode="auto">
          <a:xfrm>
            <a:off x="7566025" y="5867400"/>
            <a:ext cx="1577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50000"/>
              </a:spcBef>
            </a:pPr>
            <a:r>
              <a:rPr lang="nb-NO" b="1">
                <a:solidFill>
                  <a:srgbClr val="00617F"/>
                </a:solidFill>
                <a:latin typeface="Arial" charset="0"/>
              </a:rPr>
              <a:t>unynie</a:t>
            </a:r>
            <a:r>
              <a:rPr lang="nb-NO">
                <a:solidFill>
                  <a:srgbClr val="00617F"/>
                </a:solidFill>
                <a:latin typeface="Arial" charset="0"/>
              </a:rPr>
              <a:t> </a:t>
            </a:r>
          </a:p>
        </p:txBody>
      </p:sp>
      <p:grpSp>
        <p:nvGrpSpPr>
          <p:cNvPr id="56328" name="Group 9"/>
          <p:cNvGrpSpPr>
            <a:grpSpLocks/>
          </p:cNvGrpSpPr>
          <p:nvPr/>
        </p:nvGrpSpPr>
        <p:grpSpPr bwMode="auto">
          <a:xfrm>
            <a:off x="849313" y="4941888"/>
            <a:ext cx="1371600" cy="990600"/>
            <a:chOff x="528" y="3120"/>
            <a:chExt cx="864" cy="624"/>
          </a:xfrm>
        </p:grpSpPr>
        <p:sp>
          <p:nvSpPr>
            <p:cNvPr id="56347" name="Line 10"/>
            <p:cNvSpPr>
              <a:spLocks noChangeShapeType="1"/>
            </p:cNvSpPr>
            <p:nvPr/>
          </p:nvSpPr>
          <p:spPr bwMode="auto">
            <a:xfrm flipV="1">
              <a:off x="528" y="3120"/>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6348" name="Line 11"/>
            <p:cNvSpPr>
              <a:spLocks noChangeShapeType="1"/>
            </p:cNvSpPr>
            <p:nvPr/>
          </p:nvSpPr>
          <p:spPr bwMode="auto">
            <a:xfrm flipV="1">
              <a:off x="1392" y="3120"/>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6349" name="Line 12"/>
            <p:cNvSpPr>
              <a:spLocks noChangeShapeType="1"/>
            </p:cNvSpPr>
            <p:nvPr/>
          </p:nvSpPr>
          <p:spPr bwMode="auto">
            <a:xfrm flipH="1">
              <a:off x="528" y="3120"/>
              <a:ext cx="86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grpSp>
      <p:grpSp>
        <p:nvGrpSpPr>
          <p:cNvPr id="56329" name="Group 13"/>
          <p:cNvGrpSpPr>
            <a:grpSpLocks/>
          </p:cNvGrpSpPr>
          <p:nvPr/>
        </p:nvGrpSpPr>
        <p:grpSpPr bwMode="auto">
          <a:xfrm>
            <a:off x="1458913" y="3962400"/>
            <a:ext cx="2362200" cy="1981200"/>
            <a:chOff x="912" y="2496"/>
            <a:chExt cx="1488" cy="1248"/>
          </a:xfrm>
        </p:grpSpPr>
        <p:sp>
          <p:nvSpPr>
            <p:cNvPr id="56344" name="Line 14"/>
            <p:cNvSpPr>
              <a:spLocks noChangeShapeType="1"/>
            </p:cNvSpPr>
            <p:nvPr/>
          </p:nvSpPr>
          <p:spPr bwMode="auto">
            <a:xfrm flipV="1">
              <a:off x="912" y="2496"/>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6345" name="Line 15"/>
            <p:cNvSpPr>
              <a:spLocks noChangeShapeType="1"/>
            </p:cNvSpPr>
            <p:nvPr/>
          </p:nvSpPr>
          <p:spPr bwMode="auto">
            <a:xfrm flipV="1">
              <a:off x="2400" y="2496"/>
              <a:ext cx="0" cy="124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6346" name="Line 16"/>
            <p:cNvSpPr>
              <a:spLocks noChangeShapeType="1"/>
            </p:cNvSpPr>
            <p:nvPr/>
          </p:nvSpPr>
          <p:spPr bwMode="auto">
            <a:xfrm flipH="1">
              <a:off x="912" y="2496"/>
              <a:ext cx="148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grpSp>
      <p:grpSp>
        <p:nvGrpSpPr>
          <p:cNvPr id="56330" name="Group 17"/>
          <p:cNvGrpSpPr>
            <a:grpSpLocks/>
          </p:cNvGrpSpPr>
          <p:nvPr/>
        </p:nvGrpSpPr>
        <p:grpSpPr bwMode="auto">
          <a:xfrm>
            <a:off x="2601913" y="2971800"/>
            <a:ext cx="3048000" cy="2971800"/>
            <a:chOff x="1632" y="1872"/>
            <a:chExt cx="1920" cy="1872"/>
          </a:xfrm>
        </p:grpSpPr>
        <p:sp>
          <p:nvSpPr>
            <p:cNvPr id="56341" name="Line 18"/>
            <p:cNvSpPr>
              <a:spLocks noChangeShapeType="1"/>
            </p:cNvSpPr>
            <p:nvPr/>
          </p:nvSpPr>
          <p:spPr bwMode="auto">
            <a:xfrm flipV="1">
              <a:off x="1632" y="1872"/>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6342" name="Line 19"/>
            <p:cNvSpPr>
              <a:spLocks noChangeShapeType="1"/>
            </p:cNvSpPr>
            <p:nvPr/>
          </p:nvSpPr>
          <p:spPr bwMode="auto">
            <a:xfrm flipV="1">
              <a:off x="3552" y="1872"/>
              <a:ext cx="0" cy="187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6343" name="Line 20"/>
            <p:cNvSpPr>
              <a:spLocks noChangeShapeType="1"/>
            </p:cNvSpPr>
            <p:nvPr/>
          </p:nvSpPr>
          <p:spPr bwMode="auto">
            <a:xfrm flipH="1">
              <a:off x="1632" y="1872"/>
              <a:ext cx="192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grpSp>
      <p:grpSp>
        <p:nvGrpSpPr>
          <p:cNvPr id="56331" name="Group 21"/>
          <p:cNvGrpSpPr>
            <a:grpSpLocks/>
          </p:cNvGrpSpPr>
          <p:nvPr/>
        </p:nvGrpSpPr>
        <p:grpSpPr bwMode="auto">
          <a:xfrm>
            <a:off x="3962400" y="1981200"/>
            <a:ext cx="3048000" cy="3962400"/>
            <a:chOff x="2496" y="1248"/>
            <a:chExt cx="1920" cy="2496"/>
          </a:xfrm>
        </p:grpSpPr>
        <p:sp>
          <p:nvSpPr>
            <p:cNvPr id="56338" name="Line 22"/>
            <p:cNvSpPr>
              <a:spLocks noChangeShapeType="1"/>
            </p:cNvSpPr>
            <p:nvPr/>
          </p:nvSpPr>
          <p:spPr bwMode="auto">
            <a:xfrm flipV="1">
              <a:off x="2496" y="1248"/>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6339" name="Line 23"/>
            <p:cNvSpPr>
              <a:spLocks noChangeShapeType="1"/>
            </p:cNvSpPr>
            <p:nvPr/>
          </p:nvSpPr>
          <p:spPr bwMode="auto">
            <a:xfrm flipV="1">
              <a:off x="4416" y="1248"/>
              <a:ext cx="0" cy="249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6340" name="Line 24"/>
            <p:cNvSpPr>
              <a:spLocks noChangeShapeType="1"/>
            </p:cNvSpPr>
            <p:nvPr/>
          </p:nvSpPr>
          <p:spPr bwMode="auto">
            <a:xfrm flipH="1">
              <a:off x="2496" y="1248"/>
              <a:ext cx="192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grpSp>
      <p:grpSp>
        <p:nvGrpSpPr>
          <p:cNvPr id="56332" name="Group 25"/>
          <p:cNvGrpSpPr>
            <a:grpSpLocks/>
          </p:cNvGrpSpPr>
          <p:nvPr/>
        </p:nvGrpSpPr>
        <p:grpSpPr bwMode="auto">
          <a:xfrm>
            <a:off x="5257800" y="990600"/>
            <a:ext cx="3048000" cy="4953000"/>
            <a:chOff x="3312" y="624"/>
            <a:chExt cx="1920" cy="3120"/>
          </a:xfrm>
        </p:grpSpPr>
        <p:sp>
          <p:nvSpPr>
            <p:cNvPr id="56335" name="Line 26"/>
            <p:cNvSpPr>
              <a:spLocks noChangeShapeType="1"/>
            </p:cNvSpPr>
            <p:nvPr/>
          </p:nvSpPr>
          <p:spPr bwMode="auto">
            <a:xfrm flipV="1">
              <a:off x="3312" y="624"/>
              <a:ext cx="0" cy="6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6336" name="Line 27"/>
            <p:cNvSpPr>
              <a:spLocks noChangeShapeType="1"/>
            </p:cNvSpPr>
            <p:nvPr/>
          </p:nvSpPr>
          <p:spPr bwMode="auto">
            <a:xfrm flipV="1">
              <a:off x="5232" y="624"/>
              <a:ext cx="0" cy="312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6337" name="Line 28"/>
            <p:cNvSpPr>
              <a:spLocks noChangeShapeType="1"/>
            </p:cNvSpPr>
            <p:nvPr/>
          </p:nvSpPr>
          <p:spPr bwMode="auto">
            <a:xfrm flipH="1">
              <a:off x="3312" y="624"/>
              <a:ext cx="192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b-NO"/>
            </a:p>
          </p:txBody>
        </p:sp>
      </p:grpSp>
      <p:sp>
        <p:nvSpPr>
          <p:cNvPr id="56333" name="Rectangle 29"/>
          <p:cNvSpPr>
            <a:spLocks noChangeArrowheads="1"/>
          </p:cNvSpPr>
          <p:nvPr/>
        </p:nvSpPr>
        <p:spPr bwMode="auto">
          <a:xfrm>
            <a:off x="498475" y="741363"/>
            <a:ext cx="3087688" cy="954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ja-JP" altLang="nb-NO" sz="2800" b="1">
                <a:solidFill>
                  <a:schemeClr val="tx2"/>
                </a:solidFill>
              </a:rPr>
              <a:t>‘</a:t>
            </a:r>
            <a:r>
              <a:rPr lang="nb-NO" altLang="ja-JP" sz="2800" b="1">
                <a:solidFill>
                  <a:schemeClr val="tx2"/>
                </a:solidFill>
              </a:rPr>
              <a:t>Sadness</a:t>
            </a:r>
            <a:r>
              <a:rPr lang="ja-JP" altLang="nb-NO" sz="2800" b="1">
                <a:solidFill>
                  <a:schemeClr val="tx2"/>
                </a:solidFill>
              </a:rPr>
              <a:t>’</a:t>
            </a:r>
            <a:r>
              <a:rPr lang="nb-NO" altLang="ja-JP" sz="2800" b="1">
                <a:solidFill>
                  <a:schemeClr val="tx2"/>
                </a:solidFill>
              </a:rPr>
              <a:t> </a:t>
            </a:r>
          </a:p>
          <a:p>
            <a:r>
              <a:rPr lang="nb-NO" sz="2800" b="1">
                <a:solidFill>
                  <a:schemeClr val="tx2"/>
                </a:solidFill>
              </a:rPr>
              <a:t>Hierarchical Cluster</a:t>
            </a:r>
            <a:endParaRPr lang="nb-NO">
              <a:solidFill>
                <a:schemeClr val="tx2"/>
              </a:solidFill>
            </a:endParaRPr>
          </a:p>
        </p:txBody>
      </p:sp>
      <p:pic>
        <p:nvPicPr>
          <p:cNvPr id="35870"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25" y="1663700"/>
            <a:ext cx="1841500"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6241545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nb-NO" sz="3200">
                <a:latin typeface="Open Sans Light" charset="0"/>
              </a:rPr>
              <a:t>Grammatical Profiles: TAM in Russian</a:t>
            </a:r>
            <a:endParaRPr lang="en-US" sz="3200">
              <a:latin typeface="Open Sans" charset="0"/>
            </a:endParaRPr>
          </a:p>
        </p:txBody>
      </p:sp>
      <p:sp>
        <p:nvSpPr>
          <p:cNvPr id="21506" name="Content Placeholder 2"/>
          <p:cNvSpPr>
            <a:spLocks noGrp="1"/>
          </p:cNvSpPr>
          <p:nvPr>
            <p:ph idx="1"/>
          </p:nvPr>
        </p:nvSpPr>
        <p:spPr/>
        <p:txBody>
          <a:bodyPr/>
          <a:lstStyle/>
          <a:p>
            <a:pPr marL="0" indent="0">
              <a:buFont typeface="Arial" charset="0"/>
              <a:buNone/>
            </a:pPr>
            <a:r>
              <a:rPr lang="en-US" sz="2800">
                <a:latin typeface="Open Sans Light" charset="0"/>
              </a:rPr>
              <a:t>Janda, L. A. &amp; Lyashevskaya, O. 2011. “</a:t>
            </a:r>
            <a:r>
              <a:rPr lang="cs-CZ" altLang="ja-JP" sz="2800">
                <a:latin typeface="Open Sans Light" charset="0"/>
              </a:rPr>
              <a:t>Grammatical profiles and the</a:t>
            </a:r>
            <a:r>
              <a:rPr lang="en-US" altLang="ja-JP" sz="2800">
                <a:latin typeface="Open Sans Light" charset="0"/>
              </a:rPr>
              <a:t> interaction of the lexicon with aspect, tense and mood in Russian</a:t>
            </a:r>
            <a:r>
              <a:rPr lang="en-US" sz="2800">
                <a:latin typeface="Open Sans Light" charset="0"/>
              </a:rPr>
              <a:t>”</a:t>
            </a:r>
            <a:r>
              <a:rPr lang="en-US" altLang="ja-JP" sz="2800">
                <a:latin typeface="Open Sans Light" charset="0"/>
              </a:rPr>
              <a:t>. </a:t>
            </a:r>
            <a:r>
              <a:rPr lang="en-US" altLang="ja-JP" sz="2800" i="1">
                <a:latin typeface="Open Sans Light" charset="0"/>
              </a:rPr>
              <a:t>Cognitive Linguistics</a:t>
            </a:r>
            <a:r>
              <a:rPr lang="en-US" altLang="ja-JP" sz="2800">
                <a:latin typeface="Open Sans Light" charset="0"/>
              </a:rPr>
              <a:t> 22:4 (2011), 719-763. </a:t>
            </a:r>
            <a:endParaRPr lang="nb-NO" sz="2400">
              <a:latin typeface="Open Sans Light" charset="0"/>
            </a:endParaRPr>
          </a:p>
        </p:txBody>
      </p:sp>
      <p:pic>
        <p:nvPicPr>
          <p:cNvPr id="2150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5213" y="3559175"/>
            <a:ext cx="2413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8597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nb-NO" sz="3600">
                <a:latin typeface="Open Sans" charset="0"/>
              </a:rPr>
              <a:t>Crash course in Russian TAM</a:t>
            </a:r>
          </a:p>
        </p:txBody>
      </p:sp>
      <p:sp>
        <p:nvSpPr>
          <p:cNvPr id="22530" name="Content Placeholder 2"/>
          <p:cNvSpPr>
            <a:spLocks noGrp="1"/>
          </p:cNvSpPr>
          <p:nvPr>
            <p:ph idx="1"/>
          </p:nvPr>
        </p:nvSpPr>
        <p:spPr>
          <a:xfrm>
            <a:off x="328613" y="1751013"/>
            <a:ext cx="8659812" cy="4835525"/>
          </a:xfrm>
        </p:spPr>
        <p:txBody>
          <a:bodyPr/>
          <a:lstStyle/>
          <a:p>
            <a:pPr marL="0" indent="0">
              <a:buFont typeface="Arial" charset="0"/>
              <a:buNone/>
            </a:pPr>
            <a:r>
              <a:rPr lang="en-US" sz="2400" b="1">
                <a:latin typeface="Open Sans Light" charset="0"/>
              </a:rPr>
              <a:t>Tense</a:t>
            </a:r>
            <a:r>
              <a:rPr lang="en-US" sz="2400">
                <a:latin typeface="Open Sans Light" charset="0"/>
              </a:rPr>
              <a:t>: Past vs. Non-Past</a:t>
            </a:r>
          </a:p>
          <a:p>
            <a:pPr lvl="1"/>
            <a:r>
              <a:rPr lang="en-US" sz="2000">
                <a:latin typeface="Open Sans Light" charset="0"/>
              </a:rPr>
              <a:t>Non-Past: Imperfective = Present vs. Perfective = Future</a:t>
            </a:r>
          </a:p>
          <a:p>
            <a:pPr marL="0" indent="0">
              <a:buFont typeface="Arial" charset="0"/>
              <a:buNone/>
            </a:pPr>
            <a:r>
              <a:rPr lang="en-US" sz="2400" b="1">
                <a:latin typeface="Open Sans Light" charset="0"/>
              </a:rPr>
              <a:t>Aspect</a:t>
            </a:r>
            <a:r>
              <a:rPr lang="en-US" sz="2400">
                <a:latin typeface="Open Sans Light" charset="0"/>
              </a:rPr>
              <a:t>: Perfective (marked) vs. Imperfective (unmarked)</a:t>
            </a:r>
          </a:p>
          <a:p>
            <a:pPr lvl="1"/>
            <a:r>
              <a:rPr lang="en-US" sz="2000">
                <a:solidFill>
                  <a:srgbClr val="000000"/>
                </a:solidFill>
                <a:latin typeface="Myriad Pro" charset="0"/>
                <a:cs typeface="ＭＳ Ｐゴシック" charset="0"/>
              </a:rPr>
              <a:t>All forms of all verbs express aspect </a:t>
            </a:r>
          </a:p>
          <a:p>
            <a:pPr lvl="1"/>
            <a:r>
              <a:rPr lang="en-US" sz="2000">
                <a:solidFill>
                  <a:srgbClr val="000000"/>
                </a:solidFill>
                <a:latin typeface="Open Sans Light" charset="0"/>
              </a:rPr>
              <a:t>“</a:t>
            </a:r>
            <a:r>
              <a:rPr lang="en-US" altLang="ja-JP" sz="2000">
                <a:solidFill>
                  <a:srgbClr val="000000"/>
                </a:solidFill>
                <a:latin typeface="Open Sans Light" charset="0"/>
              </a:rPr>
              <a:t>Aspectual pairs</a:t>
            </a:r>
            <a:r>
              <a:rPr lang="en-US" sz="2000">
                <a:solidFill>
                  <a:srgbClr val="000000"/>
                </a:solidFill>
                <a:latin typeface="Open Sans Light" charset="0"/>
              </a:rPr>
              <a:t>”</a:t>
            </a:r>
            <a:r>
              <a:rPr lang="en-US" altLang="ja-JP" sz="2000">
                <a:solidFill>
                  <a:srgbClr val="000000"/>
                </a:solidFill>
                <a:latin typeface="Open Sans Light" charset="0"/>
              </a:rPr>
              <a:t> = same lexical meaning, different aspect, e.g., </a:t>
            </a:r>
            <a:r>
              <a:rPr lang="en-US" altLang="ja-JP" sz="2000" i="1">
                <a:solidFill>
                  <a:srgbClr val="000000"/>
                </a:solidFill>
                <a:latin typeface="Open Sans Light" charset="0"/>
              </a:rPr>
              <a:t>pisat</a:t>
            </a:r>
            <a:r>
              <a:rPr lang="en-US" sz="2000">
                <a:solidFill>
                  <a:srgbClr val="000000"/>
                </a:solidFill>
                <a:latin typeface="Open Sans Light" charset="0"/>
              </a:rPr>
              <a:t>’</a:t>
            </a:r>
            <a:r>
              <a:rPr lang="en-US" altLang="ja-JP" sz="2000">
                <a:solidFill>
                  <a:srgbClr val="000000"/>
                </a:solidFill>
                <a:latin typeface="Open Sans Light" charset="0"/>
              </a:rPr>
              <a:t> </a:t>
            </a:r>
            <a:r>
              <a:rPr lang="en-US" sz="2000">
                <a:solidFill>
                  <a:srgbClr val="000000"/>
                </a:solidFill>
                <a:latin typeface="Open Sans Light" charset="0"/>
              </a:rPr>
              <a:t>‘</a:t>
            </a:r>
            <a:r>
              <a:rPr lang="en-US" altLang="ja-JP" sz="2000">
                <a:solidFill>
                  <a:srgbClr val="000000"/>
                </a:solidFill>
                <a:latin typeface="Open Sans Light" charset="0"/>
              </a:rPr>
              <a:t>write[imperfective]</a:t>
            </a:r>
            <a:r>
              <a:rPr lang="en-US" sz="2000">
                <a:solidFill>
                  <a:srgbClr val="000000"/>
                </a:solidFill>
                <a:latin typeface="Open Sans Light" charset="0"/>
              </a:rPr>
              <a:t>’</a:t>
            </a:r>
            <a:r>
              <a:rPr lang="en-US" altLang="ja-JP" sz="2000">
                <a:solidFill>
                  <a:srgbClr val="000000"/>
                </a:solidFill>
                <a:latin typeface="Open Sans Light" charset="0"/>
              </a:rPr>
              <a:t> vs. </a:t>
            </a:r>
            <a:r>
              <a:rPr lang="en-US" altLang="ja-JP" sz="2000" b="1" i="1">
                <a:solidFill>
                  <a:srgbClr val="000000"/>
                </a:solidFill>
                <a:latin typeface="Open Sans Light" charset="0"/>
              </a:rPr>
              <a:t>na</a:t>
            </a:r>
            <a:r>
              <a:rPr lang="en-US" altLang="ja-JP" sz="2000" i="1">
                <a:solidFill>
                  <a:srgbClr val="000000"/>
                </a:solidFill>
                <a:latin typeface="Open Sans Light" charset="0"/>
              </a:rPr>
              <a:t>pisat</a:t>
            </a:r>
            <a:r>
              <a:rPr lang="en-US" sz="2000">
                <a:solidFill>
                  <a:srgbClr val="000000"/>
                </a:solidFill>
                <a:latin typeface="Open Sans Light" charset="0"/>
              </a:rPr>
              <a:t>’</a:t>
            </a:r>
            <a:r>
              <a:rPr lang="en-US" altLang="ja-JP" sz="2000">
                <a:solidFill>
                  <a:srgbClr val="000000"/>
                </a:solidFill>
                <a:latin typeface="Open Sans Light" charset="0"/>
              </a:rPr>
              <a:t> </a:t>
            </a:r>
            <a:r>
              <a:rPr lang="en-US" sz="2000">
                <a:solidFill>
                  <a:srgbClr val="000000"/>
                </a:solidFill>
                <a:latin typeface="Open Sans Light" charset="0"/>
              </a:rPr>
              <a:t>‘</a:t>
            </a:r>
            <a:r>
              <a:rPr lang="en-US" altLang="ja-JP" sz="2000">
                <a:solidFill>
                  <a:srgbClr val="000000"/>
                </a:solidFill>
                <a:latin typeface="Open Sans Light" charset="0"/>
              </a:rPr>
              <a:t>write[perfective]</a:t>
            </a:r>
            <a:r>
              <a:rPr lang="en-US" sz="2000">
                <a:solidFill>
                  <a:srgbClr val="000000"/>
                </a:solidFill>
                <a:latin typeface="Open Sans Light" charset="0"/>
              </a:rPr>
              <a:t>’</a:t>
            </a:r>
            <a:endParaRPr lang="en-US" altLang="ja-JP" sz="2000">
              <a:solidFill>
                <a:srgbClr val="000000"/>
              </a:solidFill>
              <a:latin typeface="Open Sans Light" charset="0"/>
            </a:endParaRPr>
          </a:p>
          <a:p>
            <a:pPr lvl="1"/>
            <a:r>
              <a:rPr lang="en-US" sz="2000">
                <a:solidFill>
                  <a:srgbClr val="000000"/>
                </a:solidFill>
                <a:latin typeface="Open Sans Light" charset="0"/>
              </a:rPr>
              <a:t>Aspectual pairs can be formed via both prefixation and suffixation (</a:t>
            </a:r>
            <a:r>
              <a:rPr lang="en-US" sz="2000" i="1">
                <a:solidFill>
                  <a:srgbClr val="000000"/>
                </a:solidFill>
                <a:latin typeface="Open Sans Light" charset="0"/>
              </a:rPr>
              <a:t>pere</a:t>
            </a:r>
            <a:r>
              <a:rPr lang="en-US" altLang="ja-JP" sz="2000" i="1">
                <a:solidFill>
                  <a:srgbClr val="000000"/>
                </a:solidFill>
                <a:latin typeface="Open Sans Light" charset="0"/>
              </a:rPr>
              <a:t>pisat</a:t>
            </a:r>
            <a:r>
              <a:rPr lang="en-US" sz="2000">
                <a:solidFill>
                  <a:srgbClr val="000000"/>
                </a:solidFill>
                <a:latin typeface="Open Sans Light" charset="0"/>
              </a:rPr>
              <a:t>’</a:t>
            </a:r>
            <a:r>
              <a:rPr lang="en-US" altLang="ja-JP" sz="2000">
                <a:solidFill>
                  <a:srgbClr val="000000"/>
                </a:solidFill>
                <a:latin typeface="Open Sans Light" charset="0"/>
              </a:rPr>
              <a:t> </a:t>
            </a:r>
            <a:r>
              <a:rPr lang="en-US" sz="2000">
                <a:solidFill>
                  <a:srgbClr val="000000"/>
                </a:solidFill>
                <a:latin typeface="Open Sans Light" charset="0"/>
              </a:rPr>
              <a:t>‘</a:t>
            </a:r>
            <a:r>
              <a:rPr lang="en-US" altLang="ja-JP" sz="2000">
                <a:solidFill>
                  <a:srgbClr val="000000"/>
                </a:solidFill>
                <a:latin typeface="Open Sans Light" charset="0"/>
              </a:rPr>
              <a:t>rewrite[perfective]</a:t>
            </a:r>
            <a:r>
              <a:rPr lang="en-US" sz="2000">
                <a:solidFill>
                  <a:srgbClr val="000000"/>
                </a:solidFill>
                <a:latin typeface="Open Sans Light" charset="0"/>
              </a:rPr>
              <a:t>’</a:t>
            </a:r>
            <a:r>
              <a:rPr lang="en-US" altLang="ja-JP" sz="2000">
                <a:solidFill>
                  <a:srgbClr val="000000"/>
                </a:solidFill>
                <a:latin typeface="Open Sans Light" charset="0"/>
              </a:rPr>
              <a:t> vs. </a:t>
            </a:r>
            <a:r>
              <a:rPr lang="en-US" altLang="ja-JP" sz="2000" i="1">
                <a:solidFill>
                  <a:srgbClr val="000000"/>
                </a:solidFill>
                <a:latin typeface="Open Sans Light" charset="0"/>
              </a:rPr>
              <a:t>perepis</a:t>
            </a:r>
            <a:r>
              <a:rPr lang="en-US" altLang="ja-JP" sz="2000" b="1" i="1">
                <a:solidFill>
                  <a:srgbClr val="000000"/>
                </a:solidFill>
                <a:latin typeface="Open Sans Light" charset="0"/>
              </a:rPr>
              <a:t>yv</a:t>
            </a:r>
            <a:r>
              <a:rPr lang="en-US" altLang="ja-JP" sz="2000" i="1">
                <a:solidFill>
                  <a:srgbClr val="000000"/>
                </a:solidFill>
                <a:latin typeface="Open Sans Light" charset="0"/>
              </a:rPr>
              <a:t>at</a:t>
            </a:r>
            <a:r>
              <a:rPr lang="en-US" sz="2000">
                <a:solidFill>
                  <a:srgbClr val="000000"/>
                </a:solidFill>
                <a:latin typeface="Open Sans Light" charset="0"/>
              </a:rPr>
              <a:t>’</a:t>
            </a:r>
            <a:r>
              <a:rPr lang="en-US" altLang="ja-JP" sz="2000">
                <a:solidFill>
                  <a:srgbClr val="000000"/>
                </a:solidFill>
                <a:latin typeface="Open Sans Light" charset="0"/>
              </a:rPr>
              <a:t> </a:t>
            </a:r>
            <a:r>
              <a:rPr lang="en-US" sz="2000">
                <a:solidFill>
                  <a:srgbClr val="000000"/>
                </a:solidFill>
                <a:latin typeface="Open Sans Light" charset="0"/>
              </a:rPr>
              <a:t>‘</a:t>
            </a:r>
            <a:r>
              <a:rPr lang="en-US" altLang="ja-JP" sz="2000">
                <a:solidFill>
                  <a:srgbClr val="000000"/>
                </a:solidFill>
                <a:latin typeface="Open Sans Light" charset="0"/>
              </a:rPr>
              <a:t>rewrite[imperfective]</a:t>
            </a:r>
            <a:r>
              <a:rPr lang="en-US" sz="2000">
                <a:solidFill>
                  <a:srgbClr val="000000"/>
                </a:solidFill>
                <a:latin typeface="Open Sans Light" charset="0"/>
              </a:rPr>
              <a:t>’</a:t>
            </a:r>
            <a:r>
              <a:rPr lang="en-US" altLang="ja-JP" sz="2000">
                <a:solidFill>
                  <a:srgbClr val="000000"/>
                </a:solidFill>
                <a:latin typeface="Open Sans Light" charset="0"/>
              </a:rPr>
              <a:t>)</a:t>
            </a:r>
          </a:p>
          <a:p>
            <a:pPr lvl="1"/>
            <a:r>
              <a:rPr lang="en-US" sz="2000">
                <a:solidFill>
                  <a:srgbClr val="000000"/>
                </a:solidFill>
                <a:latin typeface="Open Sans Light" charset="0"/>
              </a:rPr>
              <a:t>≈1400 imperfective base stems form ≈2000 perfective aspectual partners using 16 prefixes</a:t>
            </a:r>
          </a:p>
          <a:p>
            <a:pPr lvl="1"/>
            <a:r>
              <a:rPr lang="en-US" sz="2000">
                <a:solidFill>
                  <a:srgbClr val="000000"/>
                </a:solidFill>
                <a:latin typeface="Open Sans Light" charset="0"/>
              </a:rPr>
              <a:t>≈20K perfective stems form imperfective partners using 3 suffixes</a:t>
            </a:r>
          </a:p>
          <a:p>
            <a:pPr lvl="1"/>
            <a:r>
              <a:rPr lang="en-US" sz="2000">
                <a:solidFill>
                  <a:srgbClr val="000000"/>
                </a:solidFill>
                <a:latin typeface="Open Sans Light" charset="0"/>
              </a:rPr>
              <a:t>These affixes are traditionally assumed to be “</a:t>
            </a:r>
            <a:r>
              <a:rPr lang="en-US" altLang="ja-JP" sz="2000">
                <a:solidFill>
                  <a:srgbClr val="000000"/>
                </a:solidFill>
                <a:latin typeface="Open Sans Light" charset="0"/>
              </a:rPr>
              <a:t>empty</a:t>
            </a:r>
            <a:r>
              <a:rPr lang="en-US" sz="2000">
                <a:solidFill>
                  <a:srgbClr val="000000"/>
                </a:solidFill>
                <a:latin typeface="Open Sans Light" charset="0"/>
              </a:rPr>
              <a:t>”</a:t>
            </a:r>
            <a:endParaRPr lang="en-US" altLang="ja-JP" sz="2000">
              <a:solidFill>
                <a:srgbClr val="000000"/>
              </a:solidFill>
              <a:latin typeface="Open Sans Light" charset="0"/>
            </a:endParaRPr>
          </a:p>
          <a:p>
            <a:pPr marL="0" indent="0">
              <a:buFont typeface="Arial" charset="0"/>
              <a:buNone/>
            </a:pPr>
            <a:r>
              <a:rPr lang="en-US" sz="2400" b="1">
                <a:latin typeface="Open Sans Light" charset="0"/>
              </a:rPr>
              <a:t>Mood</a:t>
            </a:r>
            <a:r>
              <a:rPr lang="en-US" sz="2400">
                <a:latin typeface="Open Sans Light" charset="0"/>
              </a:rPr>
              <a:t>: imperative, infinitives in modal constructions </a:t>
            </a:r>
          </a:p>
          <a:p>
            <a:pPr lvl="1"/>
            <a:endParaRPr lang="nb-NO">
              <a:latin typeface="Open Sans Light" charset="0"/>
            </a:endParaRPr>
          </a:p>
        </p:txBody>
      </p:sp>
    </p:spTree>
    <p:extLst>
      <p:ext uri="{BB962C8B-B14F-4D97-AF65-F5344CB8AC3E}">
        <p14:creationId xmlns:p14="http://schemas.microsoft.com/office/powerpoint/2010/main" val="317506290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nb-NO" sz="3200">
                <a:latin typeface="Open Sans Light" charset="0"/>
              </a:rPr>
              <a:t>Grammatical Profiles: TAM in Russian</a:t>
            </a:r>
            <a:endParaRPr lang="en-US" sz="3200">
              <a:latin typeface="Open Sans" charset="0"/>
            </a:endParaRPr>
          </a:p>
        </p:txBody>
      </p:sp>
      <p:sp>
        <p:nvSpPr>
          <p:cNvPr id="24578" name="Content Placeholder 2"/>
          <p:cNvSpPr>
            <a:spLocks noGrp="1"/>
          </p:cNvSpPr>
          <p:nvPr>
            <p:ph idx="1"/>
          </p:nvPr>
        </p:nvSpPr>
        <p:spPr/>
        <p:txBody>
          <a:bodyPr>
            <a:normAutofit lnSpcReduction="10000"/>
          </a:bodyPr>
          <a:lstStyle/>
          <a:p>
            <a:pPr marL="0" indent="0">
              <a:buFont typeface="Arial" charset="0"/>
              <a:buNone/>
            </a:pPr>
            <a:r>
              <a:rPr lang="en-US" sz="2800" b="1">
                <a:latin typeface="Open Sans Light" charset="0"/>
              </a:rPr>
              <a:t>Theoretical focus:</a:t>
            </a:r>
          </a:p>
          <a:p>
            <a:pPr marL="0" indent="0">
              <a:buFont typeface="Arial" charset="0"/>
              <a:buNone/>
            </a:pPr>
            <a:endParaRPr lang="en-US">
              <a:latin typeface="Open Sans Light" charset="0"/>
            </a:endParaRPr>
          </a:p>
          <a:p>
            <a:pPr marL="0" indent="0" eaLnBrk="1" hangingPunct="1">
              <a:buFont typeface="Arial" charset="0"/>
              <a:buNone/>
            </a:pPr>
            <a:r>
              <a:rPr lang="en-US" sz="2800">
                <a:latin typeface="Open Sans Light" charset="0"/>
              </a:rPr>
              <a:t>Can we measure the expression of aspect according to distribution of inflected forms?</a:t>
            </a:r>
          </a:p>
          <a:p>
            <a:pPr marL="0" indent="0" eaLnBrk="1" hangingPunct="1">
              <a:buFont typeface="Arial" charset="0"/>
              <a:buNone/>
            </a:pPr>
            <a:endParaRPr lang="en-US" sz="2800">
              <a:latin typeface="Open Sans Light" charset="0"/>
            </a:endParaRPr>
          </a:p>
          <a:p>
            <a:pPr marL="0" indent="0" eaLnBrk="1" hangingPunct="1">
              <a:buFont typeface="Arial" charset="0"/>
              <a:buNone/>
            </a:pPr>
            <a:r>
              <a:rPr lang="en-US" sz="2800">
                <a:latin typeface="Open Sans Light" charset="0"/>
              </a:rPr>
              <a:t>Can we distinguish between prefixation vs. suffixation in formation of aspectual pairs?</a:t>
            </a:r>
          </a:p>
          <a:p>
            <a:pPr marL="0" indent="0" eaLnBrk="1" hangingPunct="1">
              <a:buFont typeface="Arial" charset="0"/>
              <a:buNone/>
            </a:pPr>
            <a:endParaRPr lang="en-US" sz="2800">
              <a:latin typeface="Open Sans Light" charset="0"/>
            </a:endParaRPr>
          </a:p>
          <a:p>
            <a:pPr marL="0" indent="0" eaLnBrk="1" hangingPunct="1">
              <a:buFont typeface="Arial" charset="0"/>
              <a:buNone/>
            </a:pPr>
            <a:r>
              <a:rPr lang="en-US" sz="2800">
                <a:latin typeface="Open Sans Light" charset="0"/>
              </a:rPr>
              <a:t>Can we measure the attraction of lexical classes to grammatical categories? </a:t>
            </a:r>
            <a:endParaRPr lang="nb-NO" sz="2800">
              <a:latin typeface="Open Sans Light" charset="0"/>
            </a:endParaRPr>
          </a:p>
        </p:txBody>
      </p:sp>
    </p:spTree>
    <p:extLst>
      <p:ext uri="{BB962C8B-B14F-4D97-AF65-F5344CB8AC3E}">
        <p14:creationId xmlns:p14="http://schemas.microsoft.com/office/powerpoint/2010/main" val="380432022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nb-NO" sz="3200">
                <a:latin typeface="Open Sans Light" charset="0"/>
              </a:rPr>
              <a:t>Grammatical Profiles: TAM in Russian</a:t>
            </a:r>
            <a:endParaRPr lang="en-US" sz="3200">
              <a:latin typeface="Open Sans" charset="0"/>
            </a:endParaRPr>
          </a:p>
        </p:txBody>
      </p:sp>
      <p:sp>
        <p:nvSpPr>
          <p:cNvPr id="25602" name="Content Placeholder 2"/>
          <p:cNvSpPr>
            <a:spLocks noGrp="1"/>
          </p:cNvSpPr>
          <p:nvPr>
            <p:ph idx="1"/>
          </p:nvPr>
        </p:nvSpPr>
        <p:spPr>
          <a:xfrm>
            <a:off x="328613" y="1751013"/>
            <a:ext cx="8229600" cy="4843462"/>
          </a:xfrm>
        </p:spPr>
        <p:txBody>
          <a:bodyPr/>
          <a:lstStyle/>
          <a:p>
            <a:pPr marL="0" indent="0">
              <a:buFont typeface="Arial" charset="0"/>
              <a:buNone/>
            </a:pPr>
            <a:r>
              <a:rPr lang="en-US" sz="2800" b="1">
                <a:latin typeface="Open Sans Light" charset="0"/>
              </a:rPr>
              <a:t>Operationalization:</a:t>
            </a:r>
          </a:p>
          <a:p>
            <a:pPr marL="0" indent="0">
              <a:buFont typeface="Arial" charset="0"/>
              <a:buNone/>
            </a:pPr>
            <a:endParaRPr lang="en-US">
              <a:latin typeface="Open Sans Light" charset="0"/>
            </a:endParaRPr>
          </a:p>
          <a:p>
            <a:pPr marL="0" indent="0">
              <a:buFont typeface="Arial" charset="0"/>
              <a:buNone/>
            </a:pPr>
            <a:r>
              <a:rPr lang="en-US" sz="2200">
                <a:latin typeface="Open Sans Light" charset="0"/>
              </a:rPr>
              <a:t>Grammatical profiles: frequency distribution of inflected forms</a:t>
            </a:r>
          </a:p>
          <a:p>
            <a:pPr marL="0" indent="0">
              <a:buFont typeface="Arial" charset="0"/>
              <a:buNone/>
            </a:pPr>
            <a:r>
              <a:rPr lang="en-US" sz="2200">
                <a:latin typeface="Open Sans Light" charset="0"/>
              </a:rPr>
              <a:t>	➜Distribution of Russian verb forms according to subparadigm</a:t>
            </a:r>
          </a:p>
          <a:p>
            <a:pPr marL="0" indent="0">
              <a:buFont typeface="Arial" charset="0"/>
              <a:buNone/>
            </a:pPr>
            <a:r>
              <a:rPr lang="en-US" sz="2200">
                <a:latin typeface="Open Sans Light" charset="0"/>
              </a:rPr>
              <a:t>	➜Distribution of Russian verbs according to subparadigm</a:t>
            </a:r>
          </a:p>
          <a:p>
            <a:pPr marL="0" indent="0">
              <a:buFont typeface="Arial" charset="0"/>
              <a:buNone/>
            </a:pPr>
            <a:endParaRPr lang="en-US" sz="2200">
              <a:latin typeface="Open Sans Light" charset="0"/>
            </a:endParaRPr>
          </a:p>
          <a:p>
            <a:pPr marL="0" indent="0">
              <a:buFont typeface="Arial" charset="0"/>
              <a:buNone/>
            </a:pPr>
            <a:r>
              <a:rPr lang="en-US" sz="2200">
                <a:latin typeface="Open Sans Light" charset="0"/>
              </a:rPr>
              <a:t>Data:</a:t>
            </a:r>
          </a:p>
          <a:p>
            <a:pPr marL="0" indent="0">
              <a:buFont typeface="Arial" charset="0"/>
              <a:buNone/>
            </a:pPr>
            <a:r>
              <a:rPr lang="en-US" sz="2200">
                <a:latin typeface="Open Sans Light" charset="0"/>
              </a:rPr>
              <a:t>	Approx. 6M verb forms from the Russian National Corpus (</a:t>
            </a:r>
            <a:r>
              <a:rPr lang="en-US" sz="2200">
                <a:latin typeface="Open Sans Light" charset="0"/>
                <a:hlinkClick r:id="rId2"/>
              </a:rPr>
              <a:t>http://ruscorpora.ru/</a:t>
            </a:r>
            <a:r>
              <a:rPr lang="en-US" sz="2200">
                <a:latin typeface="Open Sans Light" charset="0"/>
              </a:rPr>
              <a:t> )</a:t>
            </a:r>
          </a:p>
          <a:p>
            <a:pPr marL="0" indent="0">
              <a:buFont typeface="Arial" charset="0"/>
              <a:buNone/>
            </a:pPr>
            <a:endParaRPr lang="en-US" sz="2200">
              <a:latin typeface="Open Sans Light" charset="0"/>
            </a:endParaRPr>
          </a:p>
          <a:p>
            <a:pPr marL="0" indent="0">
              <a:buFont typeface="Arial" charset="0"/>
              <a:buNone/>
            </a:pPr>
            <a:r>
              <a:rPr lang="en-US" sz="2200">
                <a:latin typeface="Open Sans Light" charset="0"/>
              </a:rPr>
              <a:t>Statistics:</a:t>
            </a:r>
          </a:p>
          <a:p>
            <a:pPr marL="0" indent="0">
              <a:buFont typeface="Arial" charset="0"/>
              <a:buNone/>
            </a:pPr>
            <a:r>
              <a:rPr lang="en-US" sz="2200">
                <a:latin typeface="Open Sans Light" charset="0"/>
              </a:rPr>
              <a:t>	Chi-square, Cramer’s V effect size, distribution plots</a:t>
            </a:r>
          </a:p>
          <a:p>
            <a:pPr marL="0" indent="0">
              <a:buFont typeface="Arial" charset="0"/>
              <a:buNone/>
            </a:pPr>
            <a:endParaRPr lang="en-US" sz="2200">
              <a:latin typeface="Open Sans Light" charset="0"/>
            </a:endParaRPr>
          </a:p>
          <a:p>
            <a:pPr marL="0" indent="0">
              <a:buFont typeface="Arial" charset="0"/>
              <a:buNone/>
            </a:pPr>
            <a:endParaRPr lang="en-US" sz="2200">
              <a:latin typeface="Open Sans Light" charset="0"/>
            </a:endParaRPr>
          </a:p>
          <a:p>
            <a:pPr marL="0" indent="0">
              <a:buFont typeface="Arial" charset="0"/>
              <a:buNone/>
            </a:pPr>
            <a:endParaRPr lang="en-US">
              <a:latin typeface="Open Sans Light" charset="0"/>
            </a:endParaRPr>
          </a:p>
        </p:txBody>
      </p:sp>
    </p:spTree>
    <p:extLst>
      <p:ext uri="{BB962C8B-B14F-4D97-AF65-F5344CB8AC3E}">
        <p14:creationId xmlns:p14="http://schemas.microsoft.com/office/powerpoint/2010/main" val="135387400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844675"/>
            <a:ext cx="34163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itle 3"/>
          <p:cNvSpPr txBox="1">
            <a:spLocks/>
          </p:cNvSpPr>
          <p:nvPr/>
        </p:nvSpPr>
        <p:spPr bwMode="auto">
          <a:xfrm>
            <a:off x="590550" y="333375"/>
            <a:ext cx="7437438"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3200" b="1">
                <a:latin typeface="Verdana" charset="0"/>
              </a:rPr>
              <a:t>What is a grammatical profile?</a:t>
            </a:r>
          </a:p>
        </p:txBody>
      </p:sp>
      <p:sp>
        <p:nvSpPr>
          <p:cNvPr id="25603" name="Content Placeholder 4"/>
          <p:cNvSpPr txBox="1">
            <a:spLocks/>
          </p:cNvSpPr>
          <p:nvPr/>
        </p:nvSpPr>
        <p:spPr bwMode="auto">
          <a:xfrm>
            <a:off x="588963" y="1268413"/>
            <a:ext cx="5495925"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spcBef>
                <a:spcPct val="20000"/>
              </a:spcBef>
              <a:buClr>
                <a:srgbClr val="AFBD22"/>
              </a:buClr>
            </a:pPr>
            <a:r>
              <a:rPr lang="en-US" sz="2800">
                <a:latin typeface="Verdana" charset="0"/>
              </a:rPr>
              <a:t>Verbs have different forms:</a:t>
            </a:r>
          </a:p>
          <a:p>
            <a:pPr lvl="2">
              <a:spcBef>
                <a:spcPct val="20000"/>
              </a:spcBef>
              <a:buClr>
                <a:srgbClr val="AFBD22"/>
              </a:buClr>
            </a:pPr>
            <a:r>
              <a:rPr lang="en-US" i="1">
                <a:latin typeface="Verdana" charset="0"/>
              </a:rPr>
              <a:t>eat 		</a:t>
            </a:r>
            <a:r>
              <a:rPr lang="en-US">
                <a:latin typeface="Verdana" charset="0"/>
              </a:rPr>
              <a:t>749 M</a:t>
            </a:r>
            <a:endParaRPr lang="en-US" i="1">
              <a:latin typeface="Verdana" charset="0"/>
            </a:endParaRPr>
          </a:p>
          <a:p>
            <a:pPr lvl="2">
              <a:spcBef>
                <a:spcPct val="20000"/>
              </a:spcBef>
              <a:buClr>
                <a:srgbClr val="AFBD22"/>
              </a:buClr>
            </a:pPr>
            <a:r>
              <a:rPr lang="en-US" i="1">
                <a:latin typeface="Verdana" charset="0"/>
              </a:rPr>
              <a:t>eats		</a:t>
            </a:r>
            <a:r>
              <a:rPr lang="en-US">
                <a:latin typeface="Verdana" charset="0"/>
              </a:rPr>
              <a:t>121 M</a:t>
            </a:r>
            <a:endParaRPr lang="en-US" i="1">
              <a:latin typeface="Verdana" charset="0"/>
            </a:endParaRPr>
          </a:p>
          <a:p>
            <a:pPr lvl="2">
              <a:spcBef>
                <a:spcPct val="20000"/>
              </a:spcBef>
              <a:buClr>
                <a:srgbClr val="AFBD22"/>
              </a:buClr>
            </a:pPr>
            <a:r>
              <a:rPr lang="en-US" i="1">
                <a:latin typeface="Verdana" charset="0"/>
              </a:rPr>
              <a:t>eating	</a:t>
            </a:r>
            <a:r>
              <a:rPr lang="en-US">
                <a:latin typeface="Verdana" charset="0"/>
              </a:rPr>
              <a:t>514 M</a:t>
            </a:r>
            <a:endParaRPr lang="en-US" i="1">
              <a:latin typeface="Verdana" charset="0"/>
            </a:endParaRPr>
          </a:p>
          <a:p>
            <a:pPr lvl="2">
              <a:spcBef>
                <a:spcPct val="20000"/>
              </a:spcBef>
              <a:buClr>
                <a:srgbClr val="AFBD22"/>
              </a:buClr>
            </a:pPr>
            <a:r>
              <a:rPr lang="en-US" i="1">
                <a:latin typeface="Verdana" charset="0"/>
              </a:rPr>
              <a:t>eaten		</a:t>
            </a:r>
            <a:r>
              <a:rPr lang="en-US">
                <a:latin typeface="Verdana" charset="0"/>
              </a:rPr>
              <a:t>88.8 M	</a:t>
            </a:r>
            <a:endParaRPr lang="en-US" i="1">
              <a:latin typeface="Verdana" charset="0"/>
            </a:endParaRPr>
          </a:p>
          <a:p>
            <a:pPr lvl="2">
              <a:spcBef>
                <a:spcPct val="20000"/>
              </a:spcBef>
              <a:buClr>
                <a:srgbClr val="AFBD22"/>
              </a:buClr>
            </a:pPr>
            <a:r>
              <a:rPr lang="en-US" i="1">
                <a:latin typeface="Verdana" charset="0"/>
              </a:rPr>
              <a:t>ate		</a:t>
            </a:r>
            <a:r>
              <a:rPr lang="en-US">
                <a:latin typeface="Verdana" charset="0"/>
              </a:rPr>
              <a:t>258 M</a:t>
            </a:r>
            <a:endParaRPr lang="en-US" i="1">
              <a:latin typeface="Verdana" charset="0"/>
            </a:endParaRPr>
          </a:p>
        </p:txBody>
      </p:sp>
      <p:graphicFrame>
        <p:nvGraphicFramePr>
          <p:cNvPr id="6" name="Chart 5"/>
          <p:cNvGraphicFramePr>
            <a:graphicFrameLocks/>
          </p:cNvGraphicFramePr>
          <p:nvPr/>
        </p:nvGraphicFramePr>
        <p:xfrm>
          <a:off x="2051720" y="3933056"/>
          <a:ext cx="3543300" cy="2565400"/>
        </p:xfrm>
        <a:graphic>
          <a:graphicData uri="http://schemas.openxmlformats.org/drawingml/2006/chart">
            <c:chart xmlns:c="http://schemas.openxmlformats.org/drawingml/2006/chart" xmlns:r="http://schemas.openxmlformats.org/officeDocument/2006/relationships" r:id="rId4"/>
          </a:graphicData>
        </a:graphic>
      </p:graphicFrame>
      <p:sp>
        <p:nvSpPr>
          <p:cNvPr id="25605" name="TextBox 2"/>
          <p:cNvSpPr txBox="1">
            <a:spLocks noChangeArrowheads="1"/>
          </p:cNvSpPr>
          <p:nvPr/>
        </p:nvSpPr>
        <p:spPr bwMode="auto">
          <a:xfrm>
            <a:off x="5795963" y="4797425"/>
            <a:ext cx="28590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Arial" charset="0"/>
              </a:rPr>
              <a:t>The grammatical</a:t>
            </a:r>
          </a:p>
          <a:p>
            <a:pPr eaLnBrk="1" hangingPunct="1"/>
            <a:r>
              <a:rPr lang="en-US" sz="2800">
                <a:latin typeface="Arial" charset="0"/>
              </a:rPr>
              <a:t>profile of </a:t>
            </a:r>
            <a:r>
              <a:rPr lang="en-US" sz="2800" i="1">
                <a:latin typeface="Arial" charset="0"/>
              </a:rPr>
              <a:t>eat</a:t>
            </a:r>
            <a:endParaRPr lang="en-US" sz="2800">
              <a:latin typeface="Arial" charset="0"/>
            </a:endParaRPr>
          </a:p>
        </p:txBody>
      </p:sp>
    </p:spTree>
    <p:extLst>
      <p:ext uri="{BB962C8B-B14F-4D97-AF65-F5344CB8AC3E}">
        <p14:creationId xmlns:p14="http://schemas.microsoft.com/office/powerpoint/2010/main" val="38290717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6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P spid="2560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957421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ame 1"/>
          <p:cNvSpPr/>
          <p:nvPr/>
        </p:nvSpPr>
        <p:spPr>
          <a:xfrm>
            <a:off x="0" y="304800"/>
            <a:ext cx="3917950" cy="5654675"/>
          </a:xfrm>
          <a:prstGeom prst="fram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3000803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sz="3600" dirty="0" smtClean="0"/>
              <a:t>The </a:t>
            </a:r>
            <a:r>
              <a:rPr lang="nb-NO" sz="3600" dirty="0" err="1" smtClean="0"/>
              <a:t>Quantitative</a:t>
            </a:r>
            <a:r>
              <a:rPr lang="nb-NO" sz="3600" dirty="0" smtClean="0"/>
              <a:t> Turn: 2008</a:t>
            </a:r>
            <a:endParaRPr lang="nb-NO" sz="3600" dirty="0"/>
          </a:p>
        </p:txBody>
      </p:sp>
      <p:sp>
        <p:nvSpPr>
          <p:cNvPr id="3" name="Content Placeholder 2"/>
          <p:cNvSpPr>
            <a:spLocks noGrp="1"/>
          </p:cNvSpPr>
          <p:nvPr>
            <p:ph idx="1"/>
          </p:nvPr>
        </p:nvSpPr>
        <p:spPr/>
        <p:txBody>
          <a:bodyPr>
            <a:noAutofit/>
          </a:bodyPr>
          <a:lstStyle/>
          <a:p>
            <a:pPr marL="0" indent="0">
              <a:buNone/>
            </a:pPr>
            <a:r>
              <a:rPr lang="nb-NO" sz="2400" dirty="0" err="1" smtClean="0"/>
              <a:t>Facilitated</a:t>
            </a:r>
            <a:r>
              <a:rPr lang="nb-NO" sz="2400" dirty="0" smtClean="0"/>
              <a:t> by </a:t>
            </a:r>
            <a:r>
              <a:rPr lang="nb-NO" sz="2400" dirty="0" err="1" smtClean="0"/>
              <a:t>theoretical</a:t>
            </a:r>
            <a:r>
              <a:rPr lang="nb-NO" sz="2400" dirty="0" smtClean="0"/>
              <a:t> and </a:t>
            </a:r>
            <a:r>
              <a:rPr lang="nb-NO" sz="2400" dirty="0" err="1" smtClean="0"/>
              <a:t>historical</a:t>
            </a:r>
            <a:r>
              <a:rPr lang="nb-NO" sz="2400" dirty="0" smtClean="0"/>
              <a:t> </a:t>
            </a:r>
            <a:r>
              <a:rPr lang="nb-NO" sz="2400" dirty="0" err="1" smtClean="0"/>
              <a:t>factors</a:t>
            </a:r>
            <a:endParaRPr lang="nb-NO" sz="2400" dirty="0" smtClean="0"/>
          </a:p>
          <a:p>
            <a:pPr lvl="1"/>
            <a:r>
              <a:rPr lang="nb-NO" sz="2200" dirty="0" smtClean="0"/>
              <a:t>CL is </a:t>
            </a:r>
            <a:r>
              <a:rPr lang="nb-NO" sz="2200" dirty="0" err="1" smtClean="0"/>
              <a:t>usage-based</a:t>
            </a:r>
            <a:r>
              <a:rPr lang="nb-NO" sz="2200" dirty="0" smtClean="0"/>
              <a:t>, data-</a:t>
            </a:r>
            <a:r>
              <a:rPr lang="nb-NO" sz="2200" dirty="0" err="1" smtClean="0"/>
              <a:t>friendly</a:t>
            </a:r>
            <a:r>
              <a:rPr lang="nb-NO" sz="2200" dirty="0" smtClean="0"/>
              <a:t> – </a:t>
            </a:r>
            <a:r>
              <a:rPr lang="nb-NO" sz="2200" dirty="0" err="1" smtClean="0"/>
              <a:t>quantitative</a:t>
            </a:r>
            <a:r>
              <a:rPr lang="nb-NO" sz="2200" dirty="0" smtClean="0"/>
              <a:t> studies have </a:t>
            </a:r>
            <a:r>
              <a:rPr lang="nb-NO" sz="2200" dirty="0" err="1" smtClean="0"/>
              <a:t>always</a:t>
            </a:r>
            <a:r>
              <a:rPr lang="nb-NO" sz="2200" dirty="0" smtClean="0"/>
              <a:t> </a:t>
            </a:r>
            <a:r>
              <a:rPr lang="nb-NO" sz="2200" dirty="0" err="1" smtClean="0"/>
              <a:t>been</a:t>
            </a:r>
            <a:r>
              <a:rPr lang="nb-NO" sz="2200" dirty="0" smtClean="0"/>
              <a:t> part </a:t>
            </a:r>
            <a:r>
              <a:rPr lang="nb-NO" sz="2200" dirty="0" err="1" smtClean="0"/>
              <a:t>of</a:t>
            </a:r>
            <a:r>
              <a:rPr lang="nb-NO" sz="2200" dirty="0" smtClean="0"/>
              <a:t> CL</a:t>
            </a:r>
          </a:p>
          <a:p>
            <a:pPr lvl="1"/>
            <a:r>
              <a:rPr lang="nb-NO" sz="2200" dirty="0" smtClean="0"/>
              <a:t>Advent </a:t>
            </a:r>
            <a:r>
              <a:rPr lang="nb-NO" sz="2200" dirty="0" err="1" smtClean="0"/>
              <a:t>of</a:t>
            </a:r>
            <a:r>
              <a:rPr lang="nb-NO" sz="2200" dirty="0" smtClean="0"/>
              <a:t> digital </a:t>
            </a:r>
            <a:r>
              <a:rPr lang="nb-NO" sz="2200" dirty="0" err="1" smtClean="0"/>
              <a:t>corpora</a:t>
            </a:r>
            <a:r>
              <a:rPr lang="nb-NO" sz="2200" dirty="0" smtClean="0"/>
              <a:t> and </a:t>
            </a:r>
            <a:r>
              <a:rPr lang="nb-NO" sz="2200" dirty="0" err="1" smtClean="0"/>
              <a:t>statistical</a:t>
            </a:r>
            <a:r>
              <a:rPr lang="nb-NO" sz="2200" dirty="0" smtClean="0"/>
              <a:t> </a:t>
            </a:r>
            <a:r>
              <a:rPr lang="nb-NO" sz="2200" dirty="0" err="1" smtClean="0"/>
              <a:t>software</a:t>
            </a:r>
            <a:endParaRPr lang="nb-NO" sz="2200" dirty="0" smtClean="0"/>
          </a:p>
          <a:p>
            <a:pPr lvl="1"/>
            <a:r>
              <a:rPr lang="nb-NO" sz="2200" dirty="0" smtClean="0"/>
              <a:t>Progress in </a:t>
            </a:r>
            <a:r>
              <a:rPr lang="nb-NO" sz="2200" dirty="0" err="1" smtClean="0"/>
              <a:t>computational</a:t>
            </a:r>
            <a:r>
              <a:rPr lang="nb-NO" sz="2200" dirty="0" smtClean="0"/>
              <a:t> </a:t>
            </a:r>
            <a:r>
              <a:rPr lang="nb-NO" sz="2200" dirty="0" err="1" smtClean="0"/>
              <a:t>linguistic</a:t>
            </a:r>
            <a:r>
              <a:rPr lang="nb-NO" sz="2400" dirty="0" err="1" smtClean="0"/>
              <a:t>s</a:t>
            </a:r>
            <a:endParaRPr lang="nb-NO" sz="2400" dirty="0" smtClean="0"/>
          </a:p>
          <a:p>
            <a:pPr marL="0" indent="0">
              <a:buNone/>
            </a:pPr>
            <a:r>
              <a:rPr lang="nb-NO" sz="2400" dirty="0" err="1" smtClean="0"/>
              <a:t>What</a:t>
            </a:r>
            <a:r>
              <a:rPr lang="nb-NO" sz="2400" dirty="0" smtClean="0"/>
              <a:t> </a:t>
            </a:r>
            <a:r>
              <a:rPr lang="nb-NO" sz="2400" dirty="0" err="1" smtClean="0"/>
              <a:t>this</a:t>
            </a:r>
            <a:r>
              <a:rPr lang="nb-NO" sz="2400" dirty="0" smtClean="0"/>
              <a:t> </a:t>
            </a:r>
            <a:r>
              <a:rPr lang="nb-NO" sz="2400" dirty="0" err="1" smtClean="0"/>
              <a:t>means</a:t>
            </a:r>
            <a:r>
              <a:rPr lang="nb-NO" sz="2400" dirty="0" smtClean="0"/>
              <a:t> for </a:t>
            </a:r>
            <a:r>
              <a:rPr lang="nb-NO" sz="2400" dirty="0" err="1" smtClean="0"/>
              <a:t>the</a:t>
            </a:r>
            <a:r>
              <a:rPr lang="nb-NO" sz="2400" dirty="0" smtClean="0"/>
              <a:t> </a:t>
            </a:r>
            <a:r>
              <a:rPr lang="nb-NO" sz="2400" dirty="0" err="1" smtClean="0"/>
              <a:t>future</a:t>
            </a:r>
            <a:endParaRPr lang="nb-NO" sz="2400" dirty="0" smtClean="0"/>
          </a:p>
          <a:p>
            <a:pPr lvl="1"/>
            <a:r>
              <a:rPr lang="nb-NO" sz="2200" dirty="0" smtClean="0"/>
              <a:t>All </a:t>
            </a:r>
            <a:r>
              <a:rPr lang="nb-NO" sz="2200" dirty="0" err="1" smtClean="0"/>
              <a:t>linguists</a:t>
            </a:r>
            <a:r>
              <a:rPr lang="nb-NO" sz="2200" dirty="0" smtClean="0"/>
              <a:t> </a:t>
            </a:r>
            <a:r>
              <a:rPr lang="nb-NO" sz="2200" dirty="0" err="1" smtClean="0"/>
              <a:t>will</a:t>
            </a:r>
            <a:r>
              <a:rPr lang="nb-NO" sz="2200" dirty="0" smtClean="0"/>
              <a:t> </a:t>
            </a:r>
            <a:r>
              <a:rPr lang="nb-NO" sz="2200" dirty="0" err="1" smtClean="0"/>
              <a:t>need</a:t>
            </a:r>
            <a:r>
              <a:rPr lang="nb-NO" sz="2200" dirty="0" smtClean="0"/>
              <a:t> at </a:t>
            </a:r>
            <a:r>
              <a:rPr lang="nb-NO" sz="2200" dirty="0" err="1" smtClean="0"/>
              <a:t>least</a:t>
            </a:r>
            <a:r>
              <a:rPr lang="nb-NO" sz="2200" dirty="0" smtClean="0"/>
              <a:t> passive </a:t>
            </a:r>
            <a:r>
              <a:rPr lang="nb-NO" sz="2200" dirty="0" err="1" smtClean="0"/>
              <a:t>statistical</a:t>
            </a:r>
            <a:r>
              <a:rPr lang="nb-NO" sz="2200" dirty="0" smtClean="0"/>
              <a:t> </a:t>
            </a:r>
            <a:r>
              <a:rPr lang="nb-NO" sz="2200" dirty="0" err="1" smtClean="0"/>
              <a:t>literacy</a:t>
            </a:r>
            <a:endParaRPr lang="nb-NO" sz="2200" dirty="0" smtClean="0"/>
          </a:p>
          <a:p>
            <a:pPr lvl="1"/>
            <a:r>
              <a:rPr lang="nb-NO" sz="2200" dirty="0" err="1" smtClean="0"/>
              <a:t>We</a:t>
            </a:r>
            <a:r>
              <a:rPr lang="nb-NO" sz="2200" dirty="0" smtClean="0"/>
              <a:t> </a:t>
            </a:r>
            <a:r>
              <a:rPr lang="nb-NO" sz="2200" dirty="0" err="1" smtClean="0"/>
              <a:t>need</a:t>
            </a:r>
            <a:r>
              <a:rPr lang="nb-NO" sz="2200" dirty="0" smtClean="0"/>
              <a:t> to </a:t>
            </a:r>
            <a:r>
              <a:rPr lang="nb-NO" sz="2200" dirty="0" err="1" smtClean="0"/>
              <a:t>develop</a:t>
            </a:r>
            <a:r>
              <a:rPr lang="nb-NO" sz="2200" dirty="0" smtClean="0"/>
              <a:t> best </a:t>
            </a:r>
            <a:r>
              <a:rPr lang="nb-NO" sz="2200" dirty="0" err="1" smtClean="0"/>
              <a:t>practices</a:t>
            </a:r>
            <a:r>
              <a:rPr lang="nb-NO" sz="2200" dirty="0" smtClean="0"/>
              <a:t> for </a:t>
            </a:r>
            <a:r>
              <a:rPr lang="nb-NO" sz="2200" dirty="0" err="1" smtClean="0"/>
              <a:t>use</a:t>
            </a:r>
            <a:r>
              <a:rPr lang="nb-NO" sz="2200" dirty="0" smtClean="0"/>
              <a:t> </a:t>
            </a:r>
            <a:r>
              <a:rPr lang="nb-NO" sz="2200" dirty="0" err="1" smtClean="0"/>
              <a:t>of</a:t>
            </a:r>
            <a:r>
              <a:rPr lang="nb-NO" sz="2200" dirty="0" smtClean="0"/>
              <a:t> </a:t>
            </a:r>
            <a:r>
              <a:rPr lang="nb-NO" sz="2200" dirty="0" err="1" smtClean="0"/>
              <a:t>statistics</a:t>
            </a:r>
            <a:r>
              <a:rPr lang="nb-NO" sz="2200" dirty="0" smtClean="0"/>
              <a:t> in </a:t>
            </a:r>
            <a:r>
              <a:rPr lang="nb-NO" sz="2200" dirty="0" err="1" smtClean="0"/>
              <a:t>linguistics</a:t>
            </a:r>
            <a:endParaRPr lang="nb-NO" sz="2200" dirty="0" smtClean="0"/>
          </a:p>
          <a:p>
            <a:pPr lvl="1"/>
            <a:r>
              <a:rPr lang="nb-NO" sz="2200" dirty="0" smtClean="0"/>
              <a:t>Public </a:t>
            </a:r>
            <a:r>
              <a:rPr lang="nb-NO" sz="2200" dirty="0" err="1" smtClean="0"/>
              <a:t>archiving</a:t>
            </a:r>
            <a:r>
              <a:rPr lang="nb-NO" sz="2200" dirty="0" smtClean="0"/>
              <a:t> </a:t>
            </a:r>
            <a:r>
              <a:rPr lang="nb-NO" sz="2200" dirty="0" err="1" smtClean="0"/>
              <a:t>of</a:t>
            </a:r>
            <a:r>
              <a:rPr lang="nb-NO" sz="2200" dirty="0" smtClean="0"/>
              <a:t> data and </a:t>
            </a:r>
            <a:r>
              <a:rPr lang="nb-NO" sz="2200" dirty="0" err="1" smtClean="0"/>
              <a:t>code</a:t>
            </a:r>
            <a:r>
              <a:rPr lang="nb-NO" sz="2200" dirty="0" smtClean="0"/>
              <a:t> </a:t>
            </a:r>
            <a:r>
              <a:rPr lang="nb-NO" sz="2200" dirty="0" err="1" smtClean="0"/>
              <a:t>will</a:t>
            </a:r>
            <a:r>
              <a:rPr lang="nb-NO" sz="2200" dirty="0" smtClean="0"/>
              <a:t> </a:t>
            </a:r>
            <a:r>
              <a:rPr lang="nb-NO" sz="2200" dirty="0" err="1" smtClean="0"/>
              <a:t>contribute</a:t>
            </a:r>
            <a:r>
              <a:rPr lang="nb-NO" sz="2200" dirty="0" smtClean="0"/>
              <a:t> to </a:t>
            </a:r>
            <a:r>
              <a:rPr lang="nb-NO" sz="2200" dirty="0" err="1" smtClean="0"/>
              <a:t>advancement</a:t>
            </a:r>
            <a:r>
              <a:rPr lang="nb-NO" sz="2200" dirty="0" smtClean="0"/>
              <a:t> </a:t>
            </a:r>
            <a:r>
              <a:rPr lang="nb-NO" sz="2200" dirty="0" err="1" smtClean="0"/>
              <a:t>of</a:t>
            </a:r>
            <a:r>
              <a:rPr lang="nb-NO" sz="2200" dirty="0" smtClean="0"/>
              <a:t> </a:t>
            </a:r>
            <a:r>
              <a:rPr lang="nb-NO" sz="2200" dirty="0" err="1" smtClean="0"/>
              <a:t>the</a:t>
            </a:r>
            <a:r>
              <a:rPr lang="nb-NO" sz="2200" dirty="0" smtClean="0"/>
              <a:t> </a:t>
            </a:r>
            <a:r>
              <a:rPr lang="nb-NO" sz="2200" dirty="0" err="1" smtClean="0"/>
              <a:t>field</a:t>
            </a:r>
            <a:endParaRPr lang="nb-NO" sz="2200" dirty="0"/>
          </a:p>
        </p:txBody>
      </p:sp>
    </p:spTree>
    <p:extLst>
      <p:ext uri="{BB962C8B-B14F-4D97-AF65-F5344CB8AC3E}">
        <p14:creationId xmlns:p14="http://schemas.microsoft.com/office/powerpoint/2010/main" val="2497801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3"/>
          <p:cNvSpPr>
            <a:spLocks noGrp="1"/>
          </p:cNvSpPr>
          <p:nvPr>
            <p:ph type="title"/>
          </p:nvPr>
        </p:nvSpPr>
        <p:spPr>
          <a:xfrm>
            <a:off x="323850" y="333375"/>
            <a:ext cx="8208963" cy="792163"/>
          </a:xfrm>
        </p:spPr>
        <p:txBody>
          <a:bodyPr/>
          <a:lstStyle/>
          <a:p>
            <a:r>
              <a:rPr lang="en-US" sz="2800">
                <a:latin typeface="Verdana" charset="0"/>
                <a:cs typeface="ＭＳ Ｐゴシック" charset="0"/>
              </a:rPr>
              <a:t>Grammatical Profiles of Russian Verbs</a:t>
            </a:r>
          </a:p>
        </p:txBody>
      </p:sp>
      <p:sp>
        <p:nvSpPr>
          <p:cNvPr id="30722"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46215D8D-8E53-7246-B622-050E79EFE689}" type="datetime1">
              <a:rPr lang="nb-NO" sz="800">
                <a:solidFill>
                  <a:srgbClr val="AFBD22"/>
                </a:solidFill>
                <a:latin typeface="Verdana" charset="0"/>
              </a:rPr>
              <a:pPr eaLnBrk="1" fontAlgn="base" hangingPunct="1">
                <a:spcBef>
                  <a:spcPct val="0"/>
                </a:spcBef>
                <a:spcAft>
                  <a:spcPct val="0"/>
                </a:spcAft>
              </a:pPr>
              <a:t>2/26/15</a:t>
            </a:fld>
            <a:endParaRPr lang="nb-NO" sz="800">
              <a:solidFill>
                <a:srgbClr val="AFBD22"/>
              </a:solidFill>
              <a:latin typeface="Verdana" charset="0"/>
            </a:endParaRPr>
          </a:p>
        </p:txBody>
      </p:sp>
      <p:sp>
        <p:nvSpPr>
          <p:cNvPr id="30723" name="Slide Number Placeholder 2"/>
          <p:cNvSpPr>
            <a:spLocks noGrp="1"/>
          </p:cNvSpPr>
          <p:nvPr>
            <p:ph type="sldNum" sz="quarter" idx="12"/>
          </p:nvPr>
        </p:nvSpPr>
        <p:spPr bwMode="auto">
          <a:xfrm>
            <a:off x="1490663"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l" eaLnBrk="1" fontAlgn="base" hangingPunct="1">
              <a:spcBef>
                <a:spcPct val="0"/>
              </a:spcBef>
              <a:spcAft>
                <a:spcPct val="0"/>
              </a:spcAft>
            </a:pPr>
            <a:fld id="{769D8FF1-2F3B-424C-9B9B-864A4BEF32D5}" type="slidenum">
              <a:rPr lang="nb-NO" sz="800">
                <a:solidFill>
                  <a:srgbClr val="AFBD22"/>
                </a:solidFill>
                <a:latin typeface="Verdana" charset="0"/>
              </a:rPr>
              <a:pPr algn="l" eaLnBrk="1" fontAlgn="base" hangingPunct="1">
                <a:spcBef>
                  <a:spcPct val="0"/>
                </a:spcBef>
                <a:spcAft>
                  <a:spcPct val="0"/>
                </a:spcAft>
              </a:pPr>
              <a:t>50</a:t>
            </a:fld>
            <a:endParaRPr lang="nb-NO" sz="800">
              <a:solidFill>
                <a:srgbClr val="AFBD22"/>
              </a:solidFill>
              <a:latin typeface="Verdana" charset="0"/>
            </a:endParaRPr>
          </a:p>
        </p:txBody>
      </p:sp>
      <p:graphicFrame>
        <p:nvGraphicFramePr>
          <p:cNvPr id="7" name="Table 6"/>
          <p:cNvGraphicFramePr>
            <a:graphicFrameLocks noGrp="1"/>
          </p:cNvGraphicFramePr>
          <p:nvPr/>
        </p:nvGraphicFramePr>
        <p:xfrm>
          <a:off x="395288" y="1125538"/>
          <a:ext cx="7416801" cy="1111250"/>
        </p:xfrm>
        <a:graphic>
          <a:graphicData uri="http://schemas.openxmlformats.org/drawingml/2006/table">
            <a:tbl>
              <a:tblPr firstRow="1" bandRow="1">
                <a:tableStyleId>{5C22544A-7EE6-4342-B048-85BDC9FD1C3A}</a:tableStyleId>
              </a:tblPr>
              <a:tblGrid>
                <a:gridCol w="1656179"/>
                <a:gridCol w="1368148"/>
                <a:gridCol w="1368148"/>
                <a:gridCol w="1440155"/>
                <a:gridCol w="1584171"/>
              </a:tblGrid>
              <a:tr h="430823">
                <a:tc>
                  <a:txBody>
                    <a:bodyPr/>
                    <a:lstStyle/>
                    <a:p>
                      <a:endParaRPr lang="en-US" sz="1200" dirty="0">
                        <a:solidFill>
                          <a:srgbClr val="000000"/>
                        </a:solidFill>
                      </a:endParaRPr>
                    </a:p>
                  </a:txBody>
                  <a:tcPr marT="30773" marB="30773">
                    <a:lnR w="12700" cap="flat" cmpd="sng" algn="ctr">
                      <a:solidFill>
                        <a:srgbClr val="008000"/>
                      </a:solidFill>
                      <a:prstDash val="solid"/>
                      <a:round/>
                      <a:headEnd type="none" w="med" len="med"/>
                      <a:tailEnd type="none" w="med" len="med"/>
                    </a:lnR>
                    <a:lnB w="38100" cap="flat" cmpd="sng" algn="ctr">
                      <a:solidFill>
                        <a:srgbClr val="008000"/>
                      </a:solidFill>
                      <a:prstDash val="solid"/>
                      <a:round/>
                      <a:headEnd type="none" w="med" len="med"/>
                      <a:tailEnd type="none" w="med" len="med"/>
                    </a:lnB>
                    <a:noFill/>
                  </a:tcPr>
                </a:tc>
                <a:tc>
                  <a:txBody>
                    <a:bodyPr/>
                    <a:lstStyle/>
                    <a:p>
                      <a:r>
                        <a:rPr lang="en-US" sz="1200" dirty="0" err="1" smtClean="0">
                          <a:solidFill>
                            <a:srgbClr val="000000"/>
                          </a:solidFill>
                        </a:rPr>
                        <a:t>Nonpast</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B w="38100" cap="flat" cmpd="sng" algn="ctr">
                      <a:solidFill>
                        <a:srgbClr val="008000"/>
                      </a:solidFill>
                      <a:prstDash val="solid"/>
                      <a:round/>
                      <a:headEnd type="none" w="med" len="med"/>
                      <a:tailEnd type="none" w="med" len="med"/>
                    </a:lnB>
                    <a:noFill/>
                  </a:tcPr>
                </a:tc>
                <a:tc>
                  <a:txBody>
                    <a:bodyPr/>
                    <a:lstStyle/>
                    <a:p>
                      <a:r>
                        <a:rPr lang="en-US" sz="1200" dirty="0" smtClean="0">
                          <a:solidFill>
                            <a:srgbClr val="000000"/>
                          </a:solidFill>
                        </a:rPr>
                        <a:t>Past</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B w="38100" cap="flat" cmpd="sng" algn="ctr">
                      <a:solidFill>
                        <a:srgbClr val="008000"/>
                      </a:solidFill>
                      <a:prstDash val="solid"/>
                      <a:round/>
                      <a:headEnd type="none" w="med" len="med"/>
                      <a:tailEnd type="none" w="med" len="med"/>
                    </a:lnB>
                    <a:noFill/>
                  </a:tcPr>
                </a:tc>
                <a:tc>
                  <a:txBody>
                    <a:bodyPr/>
                    <a:lstStyle/>
                    <a:p>
                      <a:r>
                        <a:rPr lang="en-US" sz="1200" dirty="0" smtClean="0">
                          <a:solidFill>
                            <a:srgbClr val="000000"/>
                          </a:solidFill>
                        </a:rPr>
                        <a:t>Infinitive</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B w="38100" cap="flat" cmpd="sng" algn="ctr">
                      <a:solidFill>
                        <a:srgbClr val="008000"/>
                      </a:solidFill>
                      <a:prstDash val="solid"/>
                      <a:round/>
                      <a:headEnd type="none" w="med" len="med"/>
                      <a:tailEnd type="none" w="med" len="med"/>
                    </a:lnB>
                    <a:noFill/>
                  </a:tcPr>
                </a:tc>
                <a:tc>
                  <a:txBody>
                    <a:bodyPr/>
                    <a:lstStyle/>
                    <a:p>
                      <a:r>
                        <a:rPr lang="en-US" sz="1200" dirty="0" smtClean="0">
                          <a:solidFill>
                            <a:srgbClr val="000000"/>
                          </a:solidFill>
                        </a:rPr>
                        <a:t>Imperative</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lnB w="38100" cap="flat" cmpd="sng" algn="ctr">
                      <a:solidFill>
                        <a:srgbClr val="008000"/>
                      </a:solidFill>
                      <a:prstDash val="solid"/>
                      <a:round/>
                      <a:headEnd type="none" w="med" len="med"/>
                      <a:tailEnd type="none" w="med" len="med"/>
                    </a:lnB>
                    <a:noFill/>
                  </a:tcPr>
                </a:tc>
              </a:tr>
              <a:tr h="430823">
                <a:tc>
                  <a:txBody>
                    <a:bodyPr/>
                    <a:lstStyle/>
                    <a:p>
                      <a:r>
                        <a:rPr lang="en-US" sz="1200" b="1" dirty="0" smtClean="0">
                          <a:solidFill>
                            <a:srgbClr val="000000"/>
                          </a:solidFill>
                        </a:rPr>
                        <a:t>Imperfective</a:t>
                      </a:r>
                      <a:endParaRPr lang="en-US" sz="1200" b="1" dirty="0">
                        <a:solidFill>
                          <a:srgbClr val="000000"/>
                        </a:solidFill>
                      </a:endParaRPr>
                    </a:p>
                  </a:txBody>
                  <a:tcPr marT="30773" marB="30773">
                    <a:lnR w="12700" cap="flat" cmpd="sng" algn="ctr">
                      <a:solidFill>
                        <a:srgbClr val="008000"/>
                      </a:solidFill>
                      <a:prstDash val="solid"/>
                      <a:round/>
                      <a:headEnd type="none" w="med" len="med"/>
                      <a:tailEnd type="none" w="med" len="med"/>
                    </a:lnR>
                    <a:lnT w="38100" cap="flat" cmpd="sng" algn="ctr">
                      <a:solidFill>
                        <a:srgbClr val="008000"/>
                      </a:solidFill>
                      <a:prstDash val="solid"/>
                      <a:round/>
                      <a:headEnd type="none" w="med" len="med"/>
                      <a:tailEnd type="none" w="med" len="med"/>
                    </a:lnT>
                    <a:noFill/>
                  </a:tcPr>
                </a:tc>
                <a:tc>
                  <a:txBody>
                    <a:bodyPr/>
                    <a:lstStyle/>
                    <a:p>
                      <a:pPr algn="r"/>
                      <a:r>
                        <a:rPr lang="en-US" sz="1200" kern="1200" dirty="0" smtClean="0">
                          <a:solidFill>
                            <a:srgbClr val="000000"/>
                          </a:solidFill>
                          <a:effectLst/>
                          <a:latin typeface="+mn-lt"/>
                          <a:ea typeface="+mn-ea"/>
                          <a:cs typeface="+mn-cs"/>
                        </a:rPr>
                        <a:t>1,330,016</a:t>
                      </a:r>
                      <a:r>
                        <a:rPr lang="en-US" sz="1200" dirty="0" smtClean="0">
                          <a:solidFill>
                            <a:srgbClr val="000000"/>
                          </a:solidFill>
                          <a:effectLst/>
                        </a:rPr>
                        <a:t> </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38100" cap="flat" cmpd="sng" algn="ctr">
                      <a:solidFill>
                        <a:srgbClr val="008000"/>
                      </a:solidFill>
                      <a:prstDash val="solid"/>
                      <a:round/>
                      <a:headEnd type="none" w="med" len="med"/>
                      <a:tailEnd type="none" w="med" len="med"/>
                    </a:lnT>
                    <a:noFill/>
                  </a:tcPr>
                </a:tc>
                <a:tc>
                  <a:txBody>
                    <a:bodyPr/>
                    <a:lstStyle/>
                    <a:p>
                      <a:pPr algn="r"/>
                      <a:r>
                        <a:rPr lang="en-US" sz="1200" kern="1200" dirty="0" smtClean="0">
                          <a:solidFill>
                            <a:srgbClr val="000000"/>
                          </a:solidFill>
                          <a:effectLst/>
                          <a:latin typeface="+mn-lt"/>
                          <a:ea typeface="+mn-ea"/>
                          <a:cs typeface="+mn-cs"/>
                        </a:rPr>
                        <a:t>915,374</a:t>
                      </a:r>
                      <a:r>
                        <a:rPr lang="en-US" sz="1200" dirty="0" smtClean="0">
                          <a:solidFill>
                            <a:srgbClr val="000000"/>
                          </a:solidFill>
                          <a:effectLst/>
                        </a:rPr>
                        <a:t> </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38100" cap="flat" cmpd="sng" algn="ctr">
                      <a:solidFill>
                        <a:srgbClr val="008000"/>
                      </a:solidFill>
                      <a:prstDash val="solid"/>
                      <a:round/>
                      <a:headEnd type="none" w="med" len="med"/>
                      <a:tailEnd type="none" w="med" len="med"/>
                    </a:lnT>
                    <a:noFill/>
                  </a:tcPr>
                </a:tc>
                <a:tc>
                  <a:txBody>
                    <a:bodyPr/>
                    <a:lstStyle/>
                    <a:p>
                      <a:pPr algn="r"/>
                      <a:r>
                        <a:rPr lang="en-US" sz="1200" kern="1200" dirty="0" smtClean="0">
                          <a:solidFill>
                            <a:srgbClr val="000000"/>
                          </a:solidFill>
                          <a:effectLst/>
                          <a:latin typeface="+mn-lt"/>
                          <a:ea typeface="+mn-ea"/>
                          <a:cs typeface="+mn-cs"/>
                        </a:rPr>
                        <a:t>482,860</a:t>
                      </a:r>
                      <a:r>
                        <a:rPr lang="en-US" sz="1200" dirty="0" smtClean="0">
                          <a:solidFill>
                            <a:srgbClr val="000000"/>
                          </a:solidFill>
                          <a:effectLst/>
                        </a:rPr>
                        <a:t> </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38100" cap="flat" cmpd="sng" algn="ctr">
                      <a:solidFill>
                        <a:srgbClr val="008000"/>
                      </a:solidFill>
                      <a:prstDash val="solid"/>
                      <a:round/>
                      <a:headEnd type="none" w="med" len="med"/>
                      <a:tailEnd type="none" w="med" len="med"/>
                    </a:lnT>
                    <a:noFill/>
                  </a:tcPr>
                </a:tc>
                <a:tc>
                  <a:txBody>
                    <a:bodyPr/>
                    <a:lstStyle/>
                    <a:p>
                      <a:pPr algn="r"/>
                      <a:r>
                        <a:rPr lang="en-US" sz="1200" kern="1200" dirty="0" smtClean="0">
                          <a:solidFill>
                            <a:srgbClr val="000000"/>
                          </a:solidFill>
                          <a:effectLst/>
                          <a:latin typeface="+mn-lt"/>
                          <a:ea typeface="+mn-ea"/>
                          <a:cs typeface="+mn-cs"/>
                        </a:rPr>
                        <a:t>75,717</a:t>
                      </a:r>
                      <a:r>
                        <a:rPr lang="en-US" sz="1200" dirty="0" smtClean="0">
                          <a:solidFill>
                            <a:srgbClr val="000000"/>
                          </a:solidFill>
                          <a:effectLst/>
                        </a:rPr>
                        <a:t> </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lnT w="38100" cap="flat" cmpd="sng" algn="ctr">
                      <a:solidFill>
                        <a:srgbClr val="008000"/>
                      </a:solidFill>
                      <a:prstDash val="solid"/>
                      <a:round/>
                      <a:headEnd type="none" w="med" len="med"/>
                      <a:tailEnd type="none" w="med" len="med"/>
                    </a:lnT>
                    <a:noFill/>
                  </a:tcPr>
                </a:tc>
              </a:tr>
              <a:tr h="249604">
                <a:tc>
                  <a:txBody>
                    <a:bodyPr/>
                    <a:lstStyle/>
                    <a:p>
                      <a:r>
                        <a:rPr lang="en-US" sz="1200" b="1" dirty="0" smtClean="0">
                          <a:solidFill>
                            <a:srgbClr val="000000"/>
                          </a:solidFill>
                        </a:rPr>
                        <a:t>Perfective</a:t>
                      </a:r>
                      <a:endParaRPr lang="en-US" sz="1200" b="1" dirty="0">
                        <a:solidFill>
                          <a:srgbClr val="000000"/>
                        </a:solidFill>
                      </a:endParaRPr>
                    </a:p>
                  </a:txBody>
                  <a:tcPr marT="30773" marB="30773">
                    <a:lnR w="12700" cap="flat" cmpd="sng" algn="ctr">
                      <a:solidFill>
                        <a:srgbClr val="008000"/>
                      </a:solidFill>
                      <a:prstDash val="solid"/>
                      <a:round/>
                      <a:headEnd type="none" w="med" len="med"/>
                      <a:tailEnd type="none" w="med" len="med"/>
                    </a:lnR>
                    <a:noFill/>
                  </a:tcPr>
                </a:tc>
                <a:tc>
                  <a:txBody>
                    <a:bodyPr/>
                    <a:lstStyle/>
                    <a:p>
                      <a:pPr algn="r"/>
                      <a:r>
                        <a:rPr lang="en-US" sz="1200" kern="1200" dirty="0" smtClean="0">
                          <a:solidFill>
                            <a:srgbClr val="000000"/>
                          </a:solidFill>
                          <a:effectLst/>
                          <a:latin typeface="+mn-lt"/>
                          <a:ea typeface="+mn-ea"/>
                          <a:cs typeface="+mn-cs"/>
                        </a:rPr>
                        <a:t>375,170</a:t>
                      </a:r>
                      <a:r>
                        <a:rPr lang="en-US" sz="1200" dirty="0" smtClean="0">
                          <a:solidFill>
                            <a:srgbClr val="000000"/>
                          </a:solidFill>
                          <a:effectLst/>
                        </a:rPr>
                        <a:t> </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noFill/>
                  </a:tcPr>
                </a:tc>
                <a:tc>
                  <a:txBody>
                    <a:bodyPr/>
                    <a:lstStyle/>
                    <a:p>
                      <a:pPr algn="r"/>
                      <a:r>
                        <a:rPr lang="en-US" sz="1200" kern="1200" dirty="0" smtClean="0">
                          <a:solidFill>
                            <a:srgbClr val="000000"/>
                          </a:solidFill>
                          <a:effectLst/>
                          <a:latin typeface="+mn-lt"/>
                          <a:ea typeface="+mn-ea"/>
                          <a:cs typeface="+mn-cs"/>
                        </a:rPr>
                        <a:t>1,972,287</a:t>
                      </a:r>
                      <a:r>
                        <a:rPr lang="en-US" sz="1200" dirty="0" smtClean="0">
                          <a:solidFill>
                            <a:srgbClr val="000000"/>
                          </a:solidFill>
                          <a:effectLst/>
                        </a:rPr>
                        <a:t> </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noFill/>
                  </a:tcPr>
                </a:tc>
                <a:tc>
                  <a:txBody>
                    <a:bodyPr/>
                    <a:lstStyle/>
                    <a:p>
                      <a:pPr algn="r"/>
                      <a:r>
                        <a:rPr lang="en-US" sz="1200" kern="1200" dirty="0" smtClean="0">
                          <a:solidFill>
                            <a:srgbClr val="000000"/>
                          </a:solidFill>
                          <a:effectLst/>
                          <a:latin typeface="+mn-lt"/>
                          <a:ea typeface="+mn-ea"/>
                          <a:cs typeface="+mn-cs"/>
                        </a:rPr>
                        <a:t>688,317</a:t>
                      </a:r>
                      <a:r>
                        <a:rPr lang="en-US" sz="1200" dirty="0" smtClean="0">
                          <a:solidFill>
                            <a:srgbClr val="000000"/>
                          </a:solidFill>
                          <a:effectLst/>
                        </a:rPr>
                        <a:t> </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noFill/>
                  </a:tcPr>
                </a:tc>
                <a:tc>
                  <a:txBody>
                    <a:bodyPr/>
                    <a:lstStyle/>
                    <a:p>
                      <a:pPr algn="r"/>
                      <a:r>
                        <a:rPr lang="en-US" sz="1200" kern="1200" dirty="0" smtClean="0">
                          <a:solidFill>
                            <a:srgbClr val="000000"/>
                          </a:solidFill>
                          <a:effectLst/>
                          <a:latin typeface="+mn-lt"/>
                          <a:ea typeface="+mn-ea"/>
                          <a:cs typeface="+mn-cs"/>
                        </a:rPr>
                        <a:t>111,509</a:t>
                      </a:r>
                      <a:r>
                        <a:rPr lang="en-US" sz="1200" dirty="0" smtClean="0">
                          <a:solidFill>
                            <a:srgbClr val="000000"/>
                          </a:solidFill>
                          <a:effectLst/>
                        </a:rPr>
                        <a:t> </a:t>
                      </a:r>
                      <a:endParaRPr lang="en-US" sz="1200" dirty="0">
                        <a:solidFill>
                          <a:srgbClr val="000000"/>
                        </a:solidFill>
                      </a:endParaRPr>
                    </a:p>
                  </a:txBody>
                  <a:tcPr marT="30773" marB="30773">
                    <a:lnL w="12700" cap="flat" cmpd="sng" algn="ctr">
                      <a:solidFill>
                        <a:srgbClr val="008000"/>
                      </a:solidFill>
                      <a:prstDash val="solid"/>
                      <a:round/>
                      <a:headEnd type="none" w="med" len="med"/>
                      <a:tailEnd type="none" w="med" len="med"/>
                    </a:lnL>
                    <a:noFill/>
                  </a:tcPr>
                </a:tc>
              </a:tr>
            </a:tbl>
          </a:graphicData>
        </a:graphic>
      </p:graphicFrame>
      <p:graphicFrame>
        <p:nvGraphicFramePr>
          <p:cNvPr id="8" name="Chart 7"/>
          <p:cNvGraphicFramePr>
            <a:graphicFrameLocks/>
          </p:cNvGraphicFramePr>
          <p:nvPr/>
        </p:nvGraphicFramePr>
        <p:xfrm>
          <a:off x="251520" y="2636912"/>
          <a:ext cx="5256584" cy="374441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a:spLocks noChangeArrowheads="1"/>
          </p:cNvSpPr>
          <p:nvPr/>
        </p:nvSpPr>
        <p:spPr bwMode="auto">
          <a:xfrm>
            <a:off x="5435600" y="2781300"/>
            <a:ext cx="3471863"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Arial" charset="0"/>
              </a:rPr>
              <a:t>chi-squared </a:t>
            </a:r>
          </a:p>
          <a:p>
            <a:pPr eaLnBrk="1" hangingPunct="1"/>
            <a:r>
              <a:rPr lang="en-US" sz="2800">
                <a:latin typeface="Arial" charset="0"/>
              </a:rPr>
              <a:t>= 947756</a:t>
            </a:r>
          </a:p>
          <a:p>
            <a:pPr eaLnBrk="1" hangingPunct="1"/>
            <a:r>
              <a:rPr lang="en-US" sz="2800">
                <a:latin typeface="Arial" charset="0"/>
              </a:rPr>
              <a:t>df = 3</a:t>
            </a:r>
          </a:p>
          <a:p>
            <a:pPr eaLnBrk="1" hangingPunct="1"/>
            <a:r>
              <a:rPr lang="en-US" sz="2800">
                <a:latin typeface="Arial" charset="0"/>
              </a:rPr>
              <a:t>p-value &lt; 2.2e-16</a:t>
            </a:r>
          </a:p>
          <a:p>
            <a:pPr eaLnBrk="1" hangingPunct="1"/>
            <a:r>
              <a:rPr lang="en-US" sz="2800">
                <a:latin typeface="Arial" charset="0"/>
              </a:rPr>
              <a:t>effect size </a:t>
            </a:r>
          </a:p>
          <a:p>
            <a:pPr eaLnBrk="1" hangingPunct="1"/>
            <a:r>
              <a:rPr lang="en-US" sz="2800">
                <a:latin typeface="Arial" charset="0"/>
              </a:rPr>
              <a:t>(Cramer’s V)</a:t>
            </a:r>
          </a:p>
          <a:p>
            <a:pPr eaLnBrk="1" hangingPunct="1"/>
            <a:r>
              <a:rPr lang="en-US" sz="2800">
                <a:latin typeface="Arial" charset="0"/>
              </a:rPr>
              <a:t>= 0.399 </a:t>
            </a:r>
          </a:p>
          <a:p>
            <a:pPr eaLnBrk="1" hangingPunct="1"/>
            <a:r>
              <a:rPr lang="en-US" sz="2800">
                <a:latin typeface="Arial" charset="0"/>
              </a:rPr>
              <a:t>(medium-large) </a:t>
            </a:r>
          </a:p>
        </p:txBody>
      </p:sp>
    </p:spTree>
    <p:extLst>
      <p:ext uri="{BB962C8B-B14F-4D97-AF65-F5344CB8AC3E}">
        <p14:creationId xmlns:p14="http://schemas.microsoft.com/office/powerpoint/2010/main" val="3031762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9600"/>
            <a:ext cx="887730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p:cNvPicPr>
            <a:picLocks noChangeAspect="1" noChangeArrowheads="1"/>
          </p:cNvPicPr>
          <p:nvPr/>
        </p:nvPicPr>
        <p:blipFill>
          <a:blip r:embed="rId4"/>
          <a:srcRect/>
          <a:stretch>
            <a:fillRect/>
          </a:stretch>
        </p:blipFill>
        <p:spPr bwMode="auto">
          <a:xfrm>
            <a:off x="139700" y="3581400"/>
            <a:ext cx="8851900" cy="2971800"/>
          </a:xfrm>
          <a:prstGeom prst="rect">
            <a:avLst/>
          </a:prstGeom>
          <a:noFill/>
          <a:ln w="9525">
            <a:noFill/>
            <a:miter lim="800000"/>
            <a:headEnd/>
            <a:tailEnd/>
          </a:ln>
          <a:effectLst>
            <a:outerShdw blurRad="63500" dist="38099" dir="2700000" algn="ctr" rotWithShape="0">
              <a:schemeClr val="bg2">
                <a:alpha val="74998"/>
              </a:schemeClr>
            </a:outerShdw>
          </a:effectLst>
        </p:spPr>
      </p:pic>
      <p:sp>
        <p:nvSpPr>
          <p:cNvPr id="32771" name="TextBox 4"/>
          <p:cNvSpPr txBox="1">
            <a:spLocks noChangeArrowheads="1"/>
          </p:cNvSpPr>
          <p:nvPr/>
        </p:nvSpPr>
        <p:spPr bwMode="auto">
          <a:xfrm>
            <a:off x="214313" y="193675"/>
            <a:ext cx="79343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b="1"/>
              <a:t>Distribution of Russian verb forms according to subparadigm</a:t>
            </a:r>
          </a:p>
          <a:p>
            <a:pPr eaLnBrk="1" hangingPunct="1"/>
            <a:endParaRPr lang="en-US" b="1"/>
          </a:p>
        </p:txBody>
      </p:sp>
      <p:sp>
        <p:nvSpPr>
          <p:cNvPr id="4" name="Rounded Rectangle 3"/>
          <p:cNvSpPr/>
          <p:nvPr/>
        </p:nvSpPr>
        <p:spPr>
          <a:xfrm>
            <a:off x="1846263" y="214313"/>
            <a:ext cx="6838950" cy="1641475"/>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lvl="1">
              <a:defRPr/>
            </a:pPr>
            <a:r>
              <a:rPr lang="nb-NO" sz="2500" dirty="0" err="1">
                <a:solidFill>
                  <a:schemeClr val="tx1"/>
                </a:solidFill>
              </a:rPr>
              <a:t>Prefixation</a:t>
            </a:r>
            <a:r>
              <a:rPr lang="nb-NO" sz="2500" dirty="0">
                <a:solidFill>
                  <a:schemeClr val="tx1"/>
                </a:solidFill>
              </a:rPr>
              <a:t> (</a:t>
            </a:r>
            <a:r>
              <a:rPr lang="nb-NO" sz="2500" dirty="0" err="1">
                <a:solidFill>
                  <a:schemeClr val="tx1"/>
                </a:solidFill>
              </a:rPr>
              <a:t>dark</a:t>
            </a:r>
            <a:r>
              <a:rPr lang="nb-NO" sz="2500" dirty="0">
                <a:solidFill>
                  <a:schemeClr val="tx1"/>
                </a:solidFill>
              </a:rPr>
              <a:t>) vs. </a:t>
            </a:r>
            <a:r>
              <a:rPr lang="nb-NO" sz="2500" dirty="0" err="1">
                <a:solidFill>
                  <a:schemeClr val="tx1"/>
                </a:solidFill>
              </a:rPr>
              <a:t>suffixation</a:t>
            </a:r>
            <a:r>
              <a:rPr lang="nb-NO" sz="2500" dirty="0">
                <a:solidFill>
                  <a:schemeClr val="tx1"/>
                </a:solidFill>
              </a:rPr>
              <a:t> (</a:t>
            </a:r>
            <a:r>
              <a:rPr lang="nb-NO" sz="2500" dirty="0" err="1">
                <a:solidFill>
                  <a:schemeClr val="tx1"/>
                </a:solidFill>
              </a:rPr>
              <a:t>light</a:t>
            </a:r>
            <a:r>
              <a:rPr lang="nb-NO" sz="2500" dirty="0">
                <a:solidFill>
                  <a:schemeClr val="tx1"/>
                </a:solidFill>
              </a:rPr>
              <a:t>):</a:t>
            </a:r>
          </a:p>
          <a:p>
            <a:pPr lvl="1">
              <a:defRPr/>
            </a:pPr>
            <a:r>
              <a:rPr lang="nb-NO" sz="2500" dirty="0" err="1">
                <a:solidFill>
                  <a:schemeClr val="tx1"/>
                </a:solidFill>
              </a:rPr>
              <a:t>Statistically</a:t>
            </a:r>
            <a:r>
              <a:rPr lang="nb-NO" sz="2500" dirty="0">
                <a:solidFill>
                  <a:schemeClr val="tx1"/>
                </a:solidFill>
              </a:rPr>
              <a:t> </a:t>
            </a:r>
            <a:r>
              <a:rPr lang="nb-NO" sz="2500" dirty="0" err="1">
                <a:solidFill>
                  <a:schemeClr val="tx1"/>
                </a:solidFill>
              </a:rPr>
              <a:t>significant</a:t>
            </a:r>
            <a:r>
              <a:rPr lang="nb-NO" sz="2500" dirty="0">
                <a:solidFill>
                  <a:schemeClr val="tx1"/>
                </a:solidFill>
              </a:rPr>
              <a:t>, BUT </a:t>
            </a:r>
            <a:r>
              <a:rPr lang="nb-NO" sz="2500" dirty="0" err="1">
                <a:solidFill>
                  <a:schemeClr val="tx1"/>
                </a:solidFill>
              </a:rPr>
              <a:t>effect</a:t>
            </a:r>
            <a:r>
              <a:rPr lang="nb-NO" sz="2500" dirty="0">
                <a:solidFill>
                  <a:schemeClr val="tx1"/>
                </a:solidFill>
              </a:rPr>
              <a:t> </a:t>
            </a:r>
            <a:r>
              <a:rPr lang="nb-NO" sz="2500" dirty="0" err="1">
                <a:solidFill>
                  <a:schemeClr val="tx1"/>
                </a:solidFill>
              </a:rPr>
              <a:t>sizes</a:t>
            </a:r>
            <a:r>
              <a:rPr lang="nb-NO" sz="2500" dirty="0">
                <a:solidFill>
                  <a:schemeClr val="tx1"/>
                </a:solidFill>
              </a:rPr>
              <a:t> </a:t>
            </a:r>
            <a:r>
              <a:rPr lang="nb-NO" sz="2500" dirty="0" err="1">
                <a:solidFill>
                  <a:schemeClr val="tx1"/>
                </a:solidFill>
              </a:rPr>
              <a:t>too</a:t>
            </a:r>
            <a:r>
              <a:rPr lang="nb-NO" sz="2500" dirty="0">
                <a:solidFill>
                  <a:schemeClr val="tx1"/>
                </a:solidFill>
              </a:rPr>
              <a:t> </a:t>
            </a:r>
            <a:r>
              <a:rPr lang="nb-NO" sz="2500" dirty="0" err="1">
                <a:solidFill>
                  <a:schemeClr val="tx1"/>
                </a:solidFill>
              </a:rPr>
              <a:t>small</a:t>
            </a:r>
            <a:r>
              <a:rPr lang="nb-NO" sz="2500" dirty="0">
                <a:solidFill>
                  <a:schemeClr val="tx1"/>
                </a:solidFill>
              </a:rPr>
              <a:t> (0.076 &amp; 0.037)</a:t>
            </a:r>
          </a:p>
        </p:txBody>
      </p:sp>
    </p:spTree>
    <p:extLst>
      <p:ext uri="{BB962C8B-B14F-4D97-AF65-F5344CB8AC3E}">
        <p14:creationId xmlns:p14="http://schemas.microsoft.com/office/powerpoint/2010/main" val="2520999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9D3BC1B-CC82-0B4E-8457-84F5948ACA1E}" type="datetime1">
              <a:rPr lang="en-US" sz="1000">
                <a:solidFill>
                  <a:srgbClr val="AFBD22"/>
                </a:solidFill>
                <a:latin typeface="Myriad Pro" charset="0"/>
              </a:rPr>
              <a:pPr eaLnBrk="1" fontAlgn="base" hangingPunct="1">
                <a:spcBef>
                  <a:spcPct val="0"/>
                </a:spcBef>
                <a:spcAft>
                  <a:spcPct val="0"/>
                </a:spcAft>
              </a:pPr>
              <a:t>2/26/15</a:t>
            </a:fld>
            <a:endParaRPr lang="en-US" sz="1000">
              <a:solidFill>
                <a:srgbClr val="AFBD22"/>
              </a:solidFill>
              <a:latin typeface="Myriad Pro" charset="0"/>
            </a:endParaRPr>
          </a:p>
        </p:txBody>
      </p:sp>
      <p:sp>
        <p:nvSpPr>
          <p:cNvPr id="34818" name="Slide Number Placeholder 4"/>
          <p:cNvSpPr>
            <a:spLocks noGrp="1"/>
          </p:cNvSpPr>
          <p:nvPr>
            <p:ph type="sldNum" sz="quarter" idx="12"/>
          </p:nvPr>
        </p:nvSpPr>
        <p:spPr bwMode="auto">
          <a:xfrm>
            <a:off x="1490663"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l" eaLnBrk="1" fontAlgn="base" hangingPunct="1">
              <a:spcBef>
                <a:spcPct val="0"/>
              </a:spcBef>
              <a:spcAft>
                <a:spcPct val="0"/>
              </a:spcAft>
            </a:pPr>
            <a:fld id="{32E11EC9-7451-D148-B30E-6260C1C807AE}" type="slidenum">
              <a:rPr lang="en-US" sz="1000">
                <a:solidFill>
                  <a:srgbClr val="AFBD22"/>
                </a:solidFill>
                <a:latin typeface="Myriad Pro" charset="0"/>
              </a:rPr>
              <a:pPr algn="l" eaLnBrk="1" fontAlgn="base" hangingPunct="1">
                <a:spcBef>
                  <a:spcPct val="0"/>
                </a:spcBef>
                <a:spcAft>
                  <a:spcPct val="0"/>
                </a:spcAft>
              </a:pPr>
              <a:t>52</a:t>
            </a:fld>
            <a:endParaRPr lang="en-US" sz="1000">
              <a:solidFill>
                <a:srgbClr val="AFBD22"/>
              </a:solidFill>
              <a:latin typeface="Myriad Pro" charset="0"/>
            </a:endParaRPr>
          </a:p>
        </p:txBody>
      </p:sp>
      <p:pic>
        <p:nvPicPr>
          <p:cNvPr id="3481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0"/>
            <a:ext cx="68945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4"/>
          <p:cNvSpPr txBox="1">
            <a:spLocks noChangeArrowheads="1"/>
          </p:cNvSpPr>
          <p:nvPr/>
        </p:nvSpPr>
        <p:spPr bwMode="auto">
          <a:xfrm>
            <a:off x="214313" y="193675"/>
            <a:ext cx="7327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b="1"/>
              <a:t>Distribution of Russian verbs according to subparadigm:</a:t>
            </a:r>
          </a:p>
          <a:p>
            <a:pPr eaLnBrk="1" hangingPunct="1"/>
            <a:r>
              <a:rPr lang="en-US" b="1"/>
              <a:t>	Imperfective verbs and their attraction to imperative</a:t>
            </a:r>
          </a:p>
          <a:p>
            <a:pPr eaLnBrk="1" hangingPunct="1"/>
            <a:endParaRPr lang="en-US" b="1"/>
          </a:p>
        </p:txBody>
      </p:sp>
      <p:sp>
        <p:nvSpPr>
          <p:cNvPr id="2" name="Left Brace 1"/>
          <p:cNvSpPr/>
          <p:nvPr/>
        </p:nvSpPr>
        <p:spPr>
          <a:xfrm>
            <a:off x="3732213" y="1123950"/>
            <a:ext cx="654050" cy="3810000"/>
          </a:xfrm>
          <a:prstGeom prst="leftBrace">
            <a:avLst/>
          </a:prstGeom>
          <a:ln w="57150" cmpd="sng"/>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 name="Rounded Rectangle 6"/>
          <p:cNvSpPr/>
          <p:nvPr/>
        </p:nvSpPr>
        <p:spPr>
          <a:xfrm>
            <a:off x="1817688" y="2373313"/>
            <a:ext cx="1914525" cy="1309687"/>
          </a:xfrm>
          <a:prstGeom prst="round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lvl="1">
              <a:defRPr/>
            </a:pPr>
            <a:r>
              <a:rPr lang="nb-NO" sz="2200" dirty="0">
                <a:solidFill>
                  <a:schemeClr val="tx1"/>
                </a:solidFill>
              </a:rPr>
              <a:t>Over 200 </a:t>
            </a:r>
            <a:r>
              <a:rPr lang="nb-NO" sz="2200" dirty="0" err="1">
                <a:solidFill>
                  <a:schemeClr val="tx1"/>
                </a:solidFill>
              </a:rPr>
              <a:t>outliers</a:t>
            </a:r>
            <a:endParaRPr lang="nb-NO" sz="2200" dirty="0">
              <a:solidFill>
                <a:schemeClr val="tx1"/>
              </a:solidFill>
            </a:endParaRPr>
          </a:p>
        </p:txBody>
      </p:sp>
    </p:spTree>
    <p:extLst>
      <p:ext uri="{BB962C8B-B14F-4D97-AF65-F5344CB8AC3E}">
        <p14:creationId xmlns:p14="http://schemas.microsoft.com/office/powerpoint/2010/main" val="3535678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323850" y="300038"/>
            <a:ext cx="8496300" cy="1217612"/>
          </a:xfrm>
        </p:spPr>
        <p:txBody>
          <a:bodyPr/>
          <a:lstStyle/>
          <a:p>
            <a:pPr eaLnBrk="1" hangingPunct="1"/>
            <a:r>
              <a:rPr lang="en-US" sz="3600">
                <a:latin typeface="Myriad Pro" charset="0"/>
                <a:cs typeface="ＭＳ Ｐゴシック" charset="0"/>
              </a:rPr>
              <a:t>Imperfective imperative “be doing X!”</a:t>
            </a:r>
          </a:p>
        </p:txBody>
      </p:sp>
      <p:sp>
        <p:nvSpPr>
          <p:cNvPr id="35842" name="Rectangle 3"/>
          <p:cNvSpPr>
            <a:spLocks noGrp="1" noChangeArrowheads="1"/>
          </p:cNvSpPr>
          <p:nvPr>
            <p:ph type="body" idx="1"/>
          </p:nvPr>
        </p:nvSpPr>
        <p:spPr>
          <a:xfrm>
            <a:off x="323850" y="1738313"/>
            <a:ext cx="8496300" cy="4859337"/>
          </a:xfrm>
        </p:spPr>
        <p:txBody>
          <a:bodyPr/>
          <a:lstStyle/>
          <a:p>
            <a:pPr eaLnBrk="1" hangingPunct="1">
              <a:lnSpc>
                <a:spcPct val="90000"/>
              </a:lnSpc>
            </a:pPr>
            <a:r>
              <a:rPr lang="en-US" sz="2400" b="1">
                <a:latin typeface="Myriad Pro" charset="0"/>
                <a:cs typeface="ＭＳ Ｐゴシック" charset="0"/>
              </a:rPr>
              <a:t>Polite: guest knows what to expect</a:t>
            </a:r>
            <a:r>
              <a:rPr lang="en-US" sz="2400">
                <a:latin typeface="Myriad Pro" charset="0"/>
                <a:cs typeface="ＭＳ Ｐゴシック" charset="0"/>
              </a:rPr>
              <a:t>: </a:t>
            </a:r>
            <a:r>
              <a:rPr lang="en-US" sz="2400" i="1">
                <a:latin typeface="Myriad Pro" charset="0"/>
                <a:cs typeface="ＭＳ Ｐゴシック" charset="0"/>
              </a:rPr>
              <a:t>razdevajtes</a:t>
            </a:r>
            <a:r>
              <a:rPr lang="en-US" sz="2400">
                <a:latin typeface="Myriad Pro" charset="0"/>
                <a:cs typeface="ＭＳ Ｐゴシック" charset="0"/>
              </a:rPr>
              <a:t>’ ‘take off your coat’, </a:t>
            </a:r>
            <a:r>
              <a:rPr lang="en-US" sz="2400" i="1">
                <a:latin typeface="Myriad Pro" charset="0"/>
                <a:cs typeface="ＭＳ Ｐゴシック" charset="0"/>
              </a:rPr>
              <a:t>sadites</a:t>
            </a:r>
            <a:r>
              <a:rPr lang="en-US" sz="2400">
                <a:latin typeface="Myriad Pro" charset="0"/>
                <a:cs typeface="ＭＳ Ｐゴシック" charset="0"/>
              </a:rPr>
              <a:t>’ ‘sit down’</a:t>
            </a:r>
            <a:endParaRPr lang="en-US" altLang="ja-JP" sz="2400">
              <a:latin typeface="Myriad Pro" charset="0"/>
              <a:cs typeface="ＭＳ Ｐゴシック" charset="0"/>
            </a:endParaRPr>
          </a:p>
          <a:p>
            <a:pPr eaLnBrk="1" hangingPunct="1">
              <a:lnSpc>
                <a:spcPct val="90000"/>
              </a:lnSpc>
            </a:pPr>
            <a:r>
              <a:rPr lang="en-US" sz="2400" b="1">
                <a:latin typeface="Myriad Pro" charset="0"/>
                <a:cs typeface="ＭＳ Ｐゴシック" charset="0"/>
              </a:rPr>
              <a:t>Insistence: hearer is hesitant</a:t>
            </a:r>
            <a:r>
              <a:rPr lang="en-US" sz="2400">
                <a:latin typeface="Myriad Pro" charset="0"/>
                <a:cs typeface="ＭＳ Ｐゴシック" charset="0"/>
              </a:rPr>
              <a:t>: </a:t>
            </a:r>
            <a:r>
              <a:rPr lang="en-US" sz="2400" i="1">
                <a:latin typeface="Myriad Pro" charset="0"/>
                <a:cs typeface="ＭＳ Ｐゴシック" charset="0"/>
              </a:rPr>
              <a:t>stupajte</a:t>
            </a:r>
            <a:r>
              <a:rPr lang="en-US" sz="2400">
                <a:latin typeface="Myriad Pro" charset="0"/>
                <a:cs typeface="ＭＳ Ｐゴシック" charset="0"/>
              </a:rPr>
              <a:t> ‘get going’, </a:t>
            </a:r>
            <a:r>
              <a:rPr lang="en-US" sz="2400" i="1">
                <a:latin typeface="Myriad Pro" charset="0"/>
                <a:cs typeface="ＭＳ Ｐゴシック" charset="0"/>
              </a:rPr>
              <a:t>gljadite</a:t>
            </a:r>
            <a:r>
              <a:rPr lang="en-US" sz="2400">
                <a:latin typeface="Myriad Pro" charset="0"/>
                <a:cs typeface="ＭＳ Ｐゴシック" charset="0"/>
              </a:rPr>
              <a:t> ‘look’, </a:t>
            </a:r>
            <a:r>
              <a:rPr lang="en-US" sz="2400" i="1">
                <a:latin typeface="Myriad Pro" charset="0"/>
                <a:cs typeface="ＭＳ Ｐゴシック" charset="0"/>
              </a:rPr>
              <a:t>zabirajte</a:t>
            </a:r>
            <a:r>
              <a:rPr lang="en-US" sz="2400">
                <a:latin typeface="Myriad Pro" charset="0"/>
                <a:cs typeface="ＭＳ Ｐゴシック" charset="0"/>
              </a:rPr>
              <a:t> ‘take’</a:t>
            </a:r>
            <a:endParaRPr lang="en-US" altLang="ja-JP" sz="2400">
              <a:latin typeface="Myriad Pro" charset="0"/>
              <a:cs typeface="ＭＳ Ｐゴシック" charset="0"/>
            </a:endParaRPr>
          </a:p>
          <a:p>
            <a:pPr eaLnBrk="1" hangingPunct="1">
              <a:lnSpc>
                <a:spcPct val="90000"/>
              </a:lnSpc>
            </a:pPr>
            <a:r>
              <a:rPr lang="en-US" sz="2400" b="1">
                <a:latin typeface="Myriad Pro" charset="0"/>
                <a:cs typeface="ＭＳ Ｐゴシック" charset="0"/>
              </a:rPr>
              <a:t>Insistence: hearer has not behaved properly </a:t>
            </a:r>
            <a:r>
              <a:rPr lang="en-US" sz="2400">
                <a:latin typeface="Myriad Pro" charset="0"/>
                <a:cs typeface="ＭＳ Ｐゴシック" charset="0"/>
              </a:rPr>
              <a:t>(connection with negation): </a:t>
            </a:r>
            <a:r>
              <a:rPr lang="en-US" sz="2400" i="1">
                <a:latin typeface="Myriad Pro" charset="0"/>
                <a:cs typeface="ＭＳ Ｐゴシック" charset="0"/>
              </a:rPr>
              <a:t>provalivaj</a:t>
            </a:r>
            <a:r>
              <a:rPr lang="en-US" sz="2400">
                <a:latin typeface="Myriad Pro" charset="0"/>
                <a:cs typeface="ＭＳ Ｐゴシック" charset="0"/>
              </a:rPr>
              <a:t> ‘get out of here’, </a:t>
            </a:r>
            <a:r>
              <a:rPr lang="en-US" sz="2400" i="1">
                <a:latin typeface="Myriad Pro" charset="0"/>
                <a:cs typeface="ＭＳ Ｐゴシック" charset="0"/>
              </a:rPr>
              <a:t>končaj</a:t>
            </a:r>
            <a:r>
              <a:rPr lang="en-US" sz="2400">
                <a:latin typeface="Myriad Pro" charset="0"/>
                <a:cs typeface="ＭＳ Ｐゴシック" charset="0"/>
              </a:rPr>
              <a:t> ‘stop’, </a:t>
            </a:r>
            <a:r>
              <a:rPr lang="en-US" sz="2400" i="1">
                <a:latin typeface="Myriad Pro" charset="0"/>
                <a:cs typeface="ＭＳ Ｐゴシック" charset="0"/>
              </a:rPr>
              <a:t>ne perebivaj </a:t>
            </a:r>
            <a:r>
              <a:rPr lang="en-US" sz="2400">
                <a:latin typeface="Myriad Pro" charset="0"/>
                <a:cs typeface="ＭＳ Ｐゴシック" charset="0"/>
              </a:rPr>
              <a:t>‘don’t interrupt’</a:t>
            </a:r>
          </a:p>
          <a:p>
            <a:pPr eaLnBrk="1" hangingPunct="1"/>
            <a:r>
              <a:rPr lang="en-US" sz="2400" b="1">
                <a:latin typeface="Myriad Pro" charset="0"/>
                <a:cs typeface="ＭＳ Ｐゴシック" charset="0"/>
              </a:rPr>
              <a:t>Polite requests</a:t>
            </a:r>
            <a:r>
              <a:rPr lang="en-US" sz="2600">
                <a:latin typeface="Myriad Pro" charset="0"/>
              </a:rPr>
              <a:t>: </a:t>
            </a:r>
            <a:r>
              <a:rPr lang="en-US" sz="2600" i="1">
                <a:latin typeface="Myriad Pro" charset="0"/>
              </a:rPr>
              <a:t>vyručajte</a:t>
            </a:r>
            <a:r>
              <a:rPr lang="en-US" sz="2600">
                <a:latin typeface="Myriad Pro" charset="0"/>
              </a:rPr>
              <a:t> ‘help’</a:t>
            </a:r>
          </a:p>
          <a:p>
            <a:pPr eaLnBrk="1" hangingPunct="1"/>
            <a:r>
              <a:rPr lang="en-US" sz="2400" b="1">
                <a:latin typeface="Myriad Pro" charset="0"/>
                <a:cs typeface="ＭＳ Ｐゴシック" charset="0"/>
              </a:rPr>
              <a:t>Kind wishes</a:t>
            </a:r>
            <a:r>
              <a:rPr lang="en-US" sz="2600">
                <a:latin typeface="Myriad Pro" charset="0"/>
              </a:rPr>
              <a:t>: </a:t>
            </a:r>
            <a:r>
              <a:rPr lang="en-US" sz="2600" i="1">
                <a:latin typeface="Myriad Pro" charset="0"/>
              </a:rPr>
              <a:t>vyzdoravlivajte</a:t>
            </a:r>
            <a:r>
              <a:rPr lang="en-US" sz="2600">
                <a:latin typeface="Myriad Pro" charset="0"/>
              </a:rPr>
              <a:t> ‘get well’</a:t>
            </a:r>
            <a:endParaRPr lang="en-US" altLang="ja-JP" sz="2600">
              <a:latin typeface="Myriad Pro" charset="0"/>
            </a:endParaRPr>
          </a:p>
          <a:p>
            <a:pPr eaLnBrk="1" hangingPunct="1"/>
            <a:r>
              <a:rPr lang="en-US" sz="2400" b="1">
                <a:latin typeface="Myriad Pro" charset="0"/>
                <a:cs typeface="ＭＳ Ｐゴシック" charset="0"/>
              </a:rPr>
              <a:t>Idiomatic</a:t>
            </a:r>
            <a:r>
              <a:rPr lang="en-US" sz="2600">
                <a:latin typeface="Myriad Pro" charset="0"/>
              </a:rPr>
              <a:t>: </a:t>
            </a:r>
            <a:r>
              <a:rPr lang="en-US" sz="2600" i="1">
                <a:latin typeface="Myriad Pro" charset="0"/>
              </a:rPr>
              <a:t>davajte</a:t>
            </a:r>
            <a:r>
              <a:rPr lang="en-US" sz="2600">
                <a:latin typeface="Myriad Pro" charset="0"/>
              </a:rPr>
              <a:t> </a:t>
            </a:r>
            <a:r>
              <a:rPr lang="en-US" sz="2600" i="1">
                <a:latin typeface="Myriad Pro" charset="0"/>
              </a:rPr>
              <a:t>posmotrim</a:t>
            </a:r>
            <a:r>
              <a:rPr lang="en-US" sz="2600">
                <a:latin typeface="Myriad Pro" charset="0"/>
              </a:rPr>
              <a:t>  ‘let’s take a look’</a:t>
            </a:r>
            <a:endParaRPr lang="en-US" altLang="ja-JP" sz="2600">
              <a:latin typeface="Myriad Pro" charset="0"/>
            </a:endParaRPr>
          </a:p>
          <a:p>
            <a:pPr eaLnBrk="1" hangingPunct="1"/>
            <a:r>
              <a:rPr lang="en-US" sz="2400" b="1">
                <a:latin typeface="Myriad Pro" charset="0"/>
                <a:cs typeface="ＭＳ Ｐゴシック" charset="0"/>
              </a:rPr>
              <a:t>Idiomatic/culturally anchored</a:t>
            </a:r>
            <a:r>
              <a:rPr lang="en-US" sz="2600">
                <a:latin typeface="Myriad Pro" charset="0"/>
              </a:rPr>
              <a:t>: </a:t>
            </a:r>
            <a:r>
              <a:rPr lang="en-US" sz="2600" i="1">
                <a:latin typeface="Myriad Pro" charset="0"/>
              </a:rPr>
              <a:t>proščaj(te)</a:t>
            </a:r>
            <a:r>
              <a:rPr lang="en-US" sz="2600">
                <a:latin typeface="Myriad Pro" charset="0"/>
              </a:rPr>
              <a:t> ‘farewell’, </a:t>
            </a:r>
            <a:r>
              <a:rPr lang="en-US" sz="2600" i="1">
                <a:latin typeface="Myriad Pro" charset="0"/>
              </a:rPr>
              <a:t>soedinjajtes</a:t>
            </a:r>
            <a:r>
              <a:rPr lang="en-US" sz="2600">
                <a:latin typeface="Myriad Pro" charset="0"/>
              </a:rPr>
              <a:t>’ ‘unite’</a:t>
            </a:r>
            <a:r>
              <a:rPr lang="en-US" altLang="ja-JP" sz="2600">
                <a:latin typeface="Myriad Pro" charset="0"/>
              </a:rPr>
              <a:t> (slogan), </a:t>
            </a:r>
            <a:r>
              <a:rPr lang="en-US" altLang="ja-JP" sz="2600" i="1">
                <a:latin typeface="Myriad Pro" charset="0"/>
              </a:rPr>
              <a:t>zapevaj</a:t>
            </a:r>
            <a:r>
              <a:rPr lang="en-US" altLang="ja-JP" sz="2600">
                <a:latin typeface="Myriad Pro" charset="0"/>
              </a:rPr>
              <a:t> </a:t>
            </a:r>
            <a:r>
              <a:rPr lang="en-US" sz="2600">
                <a:latin typeface="Myriad Pro" charset="0"/>
              </a:rPr>
              <a:t>‘</a:t>
            </a:r>
            <a:r>
              <a:rPr lang="en-US" altLang="ja-JP" sz="2600">
                <a:latin typeface="Myriad Pro" charset="0"/>
              </a:rPr>
              <a:t>sing</a:t>
            </a:r>
            <a:r>
              <a:rPr lang="en-US" sz="2600">
                <a:latin typeface="Myriad Pro" charset="0"/>
              </a:rPr>
              <a:t>’</a:t>
            </a:r>
            <a:r>
              <a:rPr lang="en-US" altLang="ja-JP" sz="2600">
                <a:latin typeface="Myriad Pro" charset="0"/>
              </a:rPr>
              <a:t> (army)</a:t>
            </a:r>
          </a:p>
          <a:p>
            <a:pPr eaLnBrk="1" hangingPunct="1">
              <a:lnSpc>
                <a:spcPct val="90000"/>
              </a:lnSpc>
            </a:pPr>
            <a:endParaRPr lang="en-US" sz="2400">
              <a:latin typeface="Myriad Pro" charset="0"/>
              <a:cs typeface="ＭＳ Ｐゴシック" charset="0"/>
            </a:endParaRPr>
          </a:p>
        </p:txBody>
      </p:sp>
    </p:spTree>
    <p:extLst>
      <p:ext uri="{BB962C8B-B14F-4D97-AF65-F5344CB8AC3E}">
        <p14:creationId xmlns:p14="http://schemas.microsoft.com/office/powerpoint/2010/main" val="255781582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sz="2800">
                <a:latin typeface="Open Sans" charset="0"/>
              </a:rPr>
              <a:t>Grammatical Profiles: Findings</a:t>
            </a:r>
            <a:endParaRPr lang="en-US">
              <a:latin typeface="Open Sans" charset="0"/>
            </a:endParaRPr>
          </a:p>
        </p:txBody>
      </p:sp>
      <p:sp>
        <p:nvSpPr>
          <p:cNvPr id="36866" name="Content Placeholder 2"/>
          <p:cNvSpPr>
            <a:spLocks noGrp="1"/>
          </p:cNvSpPr>
          <p:nvPr>
            <p:ph idx="1"/>
          </p:nvPr>
        </p:nvSpPr>
        <p:spPr/>
        <p:txBody>
          <a:bodyPr/>
          <a:lstStyle/>
          <a:p>
            <a:r>
              <a:rPr lang="en-US" sz="2400">
                <a:latin typeface="Open Sans Light" charset="0"/>
              </a:rPr>
              <a:t>Perfective verbs behave differently than imperfective verbs</a:t>
            </a:r>
          </a:p>
          <a:p>
            <a:r>
              <a:rPr lang="en-US" sz="2400">
                <a:latin typeface="Open Sans Light" charset="0"/>
              </a:rPr>
              <a:t>“Verb pairs” behave the same regardless of which type of morphology (prefixation vs. suffixation) is used to mark aspect</a:t>
            </a:r>
          </a:p>
          <a:p>
            <a:r>
              <a:rPr lang="en-US" sz="2400">
                <a:latin typeface="Open Sans Light" charset="0"/>
              </a:rPr>
              <a:t>We can identify exactly the verbs that are most attracted to various TAM combinations.</a:t>
            </a:r>
          </a:p>
        </p:txBody>
      </p:sp>
    </p:spTree>
    <p:extLst>
      <p:ext uri="{BB962C8B-B14F-4D97-AF65-F5344CB8AC3E}">
        <p14:creationId xmlns:p14="http://schemas.microsoft.com/office/powerpoint/2010/main" val="424235659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69925" y="300038"/>
            <a:ext cx="8220075" cy="1217612"/>
          </a:xfrm>
        </p:spPr>
        <p:txBody>
          <a:bodyPr/>
          <a:lstStyle/>
          <a:p>
            <a:r>
              <a:rPr lang="nb-NO" sz="2800">
                <a:latin typeface="Open Sans Light" charset="0"/>
              </a:rPr>
              <a:t>Semantic Profiles: “</a:t>
            </a:r>
            <a:r>
              <a:rPr lang="nb-NO" altLang="ja-JP" sz="2800">
                <a:latin typeface="Open Sans Light" charset="0"/>
              </a:rPr>
              <a:t>Empty</a:t>
            </a:r>
            <a:r>
              <a:rPr lang="nb-NO" sz="2800">
                <a:latin typeface="Open Sans Light" charset="0"/>
              </a:rPr>
              <a:t>”</a:t>
            </a:r>
            <a:r>
              <a:rPr lang="nb-NO" altLang="ja-JP" sz="2800">
                <a:latin typeface="Open Sans Light" charset="0"/>
              </a:rPr>
              <a:t> prefixes in Russian</a:t>
            </a:r>
            <a:endParaRPr lang="en-US">
              <a:latin typeface="Open Sans" charset="0"/>
            </a:endParaRPr>
          </a:p>
        </p:txBody>
      </p:sp>
      <p:sp>
        <p:nvSpPr>
          <p:cNvPr id="39938" name="Content Placeholder 2"/>
          <p:cNvSpPr>
            <a:spLocks noGrp="1"/>
          </p:cNvSpPr>
          <p:nvPr>
            <p:ph idx="1"/>
          </p:nvPr>
        </p:nvSpPr>
        <p:spPr/>
        <p:txBody>
          <a:bodyPr/>
          <a:lstStyle/>
          <a:p>
            <a:pPr marL="0" indent="0" eaLnBrk="1" hangingPunct="1">
              <a:buFont typeface="Arial" charset="0"/>
              <a:buNone/>
            </a:pPr>
            <a:endParaRPr lang="nb-NO" sz="2400">
              <a:latin typeface="Open Sans Light" charset="0"/>
            </a:endParaRPr>
          </a:p>
          <a:p>
            <a:pPr marL="0" indent="0" eaLnBrk="1" hangingPunct="1">
              <a:buFont typeface="Arial" charset="0"/>
              <a:buNone/>
            </a:pPr>
            <a:r>
              <a:rPr lang="en-US" sz="2400">
                <a:latin typeface="Open Sans Light" charset="0"/>
              </a:rPr>
              <a:t>Janda, L. A. &amp; Lyashevskaya, O. 2013. “Semantic Profiles of Five Russian Prefixes: </a:t>
            </a:r>
            <a:r>
              <a:rPr lang="en-US" sz="2400" i="1">
                <a:latin typeface="Open Sans Light" charset="0"/>
              </a:rPr>
              <a:t>po-</a:t>
            </a:r>
            <a:r>
              <a:rPr lang="en-US" sz="2400">
                <a:latin typeface="Open Sans Light" charset="0"/>
              </a:rPr>
              <a:t>, </a:t>
            </a:r>
            <a:r>
              <a:rPr lang="en-US" sz="2400" i="1">
                <a:latin typeface="Open Sans Light" charset="0"/>
              </a:rPr>
              <a:t>s-</a:t>
            </a:r>
            <a:r>
              <a:rPr lang="en-US" sz="2400">
                <a:latin typeface="Open Sans Light" charset="0"/>
              </a:rPr>
              <a:t>, </a:t>
            </a:r>
            <a:r>
              <a:rPr lang="en-US" sz="2400" i="1">
                <a:latin typeface="Open Sans Light" charset="0"/>
              </a:rPr>
              <a:t>za-</a:t>
            </a:r>
            <a:r>
              <a:rPr lang="en-US" sz="2400">
                <a:latin typeface="Open Sans Light" charset="0"/>
              </a:rPr>
              <a:t>, </a:t>
            </a:r>
            <a:r>
              <a:rPr lang="en-US" sz="2400" i="1">
                <a:latin typeface="Open Sans Light" charset="0"/>
              </a:rPr>
              <a:t>na-</a:t>
            </a:r>
            <a:r>
              <a:rPr lang="en-US" sz="2400">
                <a:latin typeface="Open Sans Light" charset="0"/>
              </a:rPr>
              <a:t>, </a:t>
            </a:r>
            <a:r>
              <a:rPr lang="en-US" sz="2400" i="1">
                <a:latin typeface="Open Sans Light" charset="0"/>
              </a:rPr>
              <a:t>pro-</a:t>
            </a:r>
            <a:r>
              <a:rPr lang="en-US" sz="2400">
                <a:latin typeface="Open Sans Light" charset="0"/>
              </a:rPr>
              <a:t>”. </a:t>
            </a:r>
            <a:r>
              <a:rPr lang="en-US" sz="2400" i="1">
                <a:latin typeface="Open Sans Light" charset="0"/>
              </a:rPr>
              <a:t>Journal of Slavic Linguistics</a:t>
            </a:r>
            <a:r>
              <a:rPr lang="en-US" sz="2400">
                <a:latin typeface="Open Sans Light" charset="0"/>
              </a:rPr>
              <a:t> 21:2, 211-258.</a:t>
            </a:r>
          </a:p>
          <a:p>
            <a:pPr marL="0" indent="0" eaLnBrk="1" hangingPunct="1">
              <a:buFont typeface="Arial" charset="0"/>
              <a:buNone/>
            </a:pPr>
            <a:endParaRPr lang="nb-NO" sz="2400">
              <a:latin typeface="Open Sans Light" charset="0"/>
            </a:endParaRPr>
          </a:p>
        </p:txBody>
      </p:sp>
      <p:pic>
        <p:nvPicPr>
          <p:cNvPr id="3993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3613" y="3243263"/>
            <a:ext cx="25146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52780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669925" y="300038"/>
            <a:ext cx="8220075" cy="1217612"/>
          </a:xfrm>
        </p:spPr>
        <p:txBody>
          <a:bodyPr/>
          <a:lstStyle/>
          <a:p>
            <a:r>
              <a:rPr lang="nb-NO" sz="2800">
                <a:latin typeface="Open Sans Light" charset="0"/>
              </a:rPr>
              <a:t>Semantic Profiles: “</a:t>
            </a:r>
            <a:r>
              <a:rPr lang="nb-NO" altLang="ja-JP" sz="2800">
                <a:latin typeface="Open Sans Light" charset="0"/>
              </a:rPr>
              <a:t>Empty</a:t>
            </a:r>
            <a:r>
              <a:rPr lang="nb-NO" sz="2800">
                <a:latin typeface="Open Sans Light" charset="0"/>
              </a:rPr>
              <a:t>”</a:t>
            </a:r>
            <a:r>
              <a:rPr lang="nb-NO" altLang="ja-JP" sz="2800">
                <a:latin typeface="Open Sans Light" charset="0"/>
              </a:rPr>
              <a:t> prefixes in Russian</a:t>
            </a:r>
            <a:endParaRPr lang="en-US">
              <a:latin typeface="Open Sans" charset="0"/>
            </a:endParaRPr>
          </a:p>
        </p:txBody>
      </p:sp>
      <p:sp>
        <p:nvSpPr>
          <p:cNvPr id="40962" name="Content Placeholder 2"/>
          <p:cNvSpPr>
            <a:spLocks noGrp="1"/>
          </p:cNvSpPr>
          <p:nvPr>
            <p:ph idx="1"/>
          </p:nvPr>
        </p:nvSpPr>
        <p:spPr/>
        <p:txBody>
          <a:bodyPr/>
          <a:lstStyle/>
          <a:p>
            <a:pPr marL="0" indent="0">
              <a:buFont typeface="Arial" charset="0"/>
              <a:buNone/>
            </a:pPr>
            <a:r>
              <a:rPr lang="en-US" sz="2400" b="1">
                <a:latin typeface="Open Sans Light" charset="0"/>
              </a:rPr>
              <a:t>Big Questions:</a:t>
            </a:r>
          </a:p>
          <a:p>
            <a:pPr marL="0" indent="0">
              <a:buFont typeface="Arial" charset="0"/>
              <a:buNone/>
            </a:pPr>
            <a:endParaRPr lang="en-US">
              <a:latin typeface="Open Sans Light" charset="0"/>
            </a:endParaRPr>
          </a:p>
          <a:p>
            <a:pPr marL="0" indent="0" eaLnBrk="1" hangingPunct="1">
              <a:lnSpc>
                <a:spcPct val="70000"/>
              </a:lnSpc>
              <a:buFont typeface="Arial" charset="0"/>
              <a:buNone/>
            </a:pPr>
            <a:r>
              <a:rPr lang="nb-NO" sz="2400">
                <a:latin typeface="Open Sans Light" charset="0"/>
              </a:rPr>
              <a:t>What is the relationship between form and meaning?</a:t>
            </a:r>
          </a:p>
          <a:p>
            <a:pPr marL="0" indent="0" eaLnBrk="1" hangingPunct="1">
              <a:lnSpc>
                <a:spcPct val="70000"/>
              </a:lnSpc>
              <a:buFont typeface="Arial" charset="0"/>
              <a:buNone/>
            </a:pPr>
            <a:r>
              <a:rPr lang="nb-NO" sz="2400" i="1">
                <a:latin typeface="Open Sans Light" charset="0"/>
              </a:rPr>
              <a:t>	➜ ...between prefixes and meanings of verbs?</a:t>
            </a:r>
          </a:p>
          <a:p>
            <a:pPr marL="0" indent="0" eaLnBrk="1" hangingPunct="1">
              <a:lnSpc>
                <a:spcPct val="70000"/>
              </a:lnSpc>
              <a:buFont typeface="Arial" charset="0"/>
              <a:buNone/>
            </a:pPr>
            <a:endParaRPr lang="nb-NO" sz="2400" i="1">
              <a:latin typeface="Open Sans Light" charset="0"/>
            </a:endParaRPr>
          </a:p>
          <a:p>
            <a:pPr marL="0" indent="0" eaLnBrk="1" hangingPunct="1">
              <a:lnSpc>
                <a:spcPct val="70000"/>
              </a:lnSpc>
              <a:buFont typeface="Arial" charset="0"/>
              <a:buNone/>
            </a:pPr>
            <a:r>
              <a:rPr lang="nb-NO" sz="2400">
                <a:latin typeface="Open Sans Light" charset="0"/>
              </a:rPr>
              <a:t>Are there any “</a:t>
            </a:r>
            <a:r>
              <a:rPr lang="nb-NO" altLang="ja-JP" sz="2400">
                <a:latin typeface="Open Sans Light" charset="0"/>
              </a:rPr>
              <a:t>empty</a:t>
            </a:r>
            <a:r>
              <a:rPr lang="nb-NO" sz="2400">
                <a:latin typeface="Open Sans Light" charset="0"/>
              </a:rPr>
              <a:t>”</a:t>
            </a:r>
            <a:r>
              <a:rPr lang="nb-NO" altLang="ja-JP" sz="2400">
                <a:latin typeface="Open Sans Light" charset="0"/>
              </a:rPr>
              <a:t> forms?</a:t>
            </a:r>
          </a:p>
          <a:p>
            <a:pPr marL="0" indent="0" eaLnBrk="1" hangingPunct="1">
              <a:lnSpc>
                <a:spcPct val="70000"/>
              </a:lnSpc>
              <a:buFont typeface="Arial" charset="0"/>
              <a:buNone/>
            </a:pPr>
            <a:r>
              <a:rPr lang="nb-NO" sz="2400">
                <a:latin typeface="Open Sans Light" charset="0"/>
              </a:rPr>
              <a:t>	</a:t>
            </a:r>
            <a:r>
              <a:rPr lang="nb-NO" sz="2400" i="1">
                <a:latin typeface="Open Sans Light" charset="0"/>
              </a:rPr>
              <a:t>➜ Are prefixes empty as claimed?</a:t>
            </a:r>
          </a:p>
          <a:p>
            <a:pPr marL="0" indent="0" eaLnBrk="1" hangingPunct="1">
              <a:lnSpc>
                <a:spcPct val="70000"/>
              </a:lnSpc>
              <a:buFont typeface="Arial" charset="0"/>
              <a:buNone/>
            </a:pPr>
            <a:endParaRPr lang="nb-NO" sz="2400">
              <a:latin typeface="Open Sans Light" charset="0"/>
            </a:endParaRPr>
          </a:p>
        </p:txBody>
      </p:sp>
      <p:graphicFrame>
        <p:nvGraphicFramePr>
          <p:cNvPr id="4" name="Table 3"/>
          <p:cNvGraphicFramePr>
            <a:graphicFrameLocks noGrp="1"/>
          </p:cNvGraphicFramePr>
          <p:nvPr/>
        </p:nvGraphicFramePr>
        <p:xfrm>
          <a:off x="1524000" y="4271963"/>
          <a:ext cx="6096000" cy="2225676"/>
        </p:xfrm>
        <a:graphic>
          <a:graphicData uri="http://schemas.openxmlformats.org/drawingml/2006/table">
            <a:tbl>
              <a:tblPr firstRow="1" bandRow="1">
                <a:tableStyleId>{5C22544A-7EE6-4342-B048-85BDC9FD1C3A}</a:tableStyleId>
              </a:tblPr>
              <a:tblGrid>
                <a:gridCol w="3048000"/>
                <a:gridCol w="3048000"/>
              </a:tblGrid>
              <a:tr h="370946">
                <a:tc>
                  <a:txBody>
                    <a:bodyPr/>
                    <a:lstStyle/>
                    <a:p>
                      <a:r>
                        <a:rPr lang="en-US" sz="1800" dirty="0" smtClean="0"/>
                        <a:t>Imperfective base</a:t>
                      </a:r>
                      <a:endParaRPr lang="en-US" sz="1800" dirty="0"/>
                    </a:p>
                  </a:txBody>
                  <a:tcPr marT="45733" marB="45733"/>
                </a:tc>
                <a:tc>
                  <a:txBody>
                    <a:bodyPr/>
                    <a:lstStyle/>
                    <a:p>
                      <a:r>
                        <a:rPr lang="en-US" sz="1800" dirty="0" smtClean="0"/>
                        <a:t>Prefixed</a:t>
                      </a:r>
                      <a:r>
                        <a:rPr lang="en-US" sz="1800" baseline="0" dirty="0" smtClean="0"/>
                        <a:t> perfective</a:t>
                      </a:r>
                      <a:endParaRPr lang="en-US" sz="1800" dirty="0"/>
                    </a:p>
                  </a:txBody>
                  <a:tcPr marT="45733" marB="45733"/>
                </a:tc>
              </a:tr>
              <a:tr h="370946">
                <a:tc>
                  <a:txBody>
                    <a:bodyPr/>
                    <a:lstStyle/>
                    <a:p>
                      <a:r>
                        <a:rPr lang="en-US" sz="1800" i="1" dirty="0" err="1" smtClean="0"/>
                        <a:t>sovetovat</a:t>
                      </a:r>
                      <a:r>
                        <a:rPr lang="en-US" sz="1800" i="1" dirty="0" smtClean="0"/>
                        <a:t>’</a:t>
                      </a:r>
                      <a:r>
                        <a:rPr lang="en-US" sz="1800" i="0" dirty="0" smtClean="0"/>
                        <a:t> ‘advise’</a:t>
                      </a:r>
                      <a:endParaRPr lang="en-US" sz="1800" i="1" dirty="0"/>
                    </a:p>
                  </a:txBody>
                  <a:tcPr marT="45733" marB="4573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1" dirty="0" err="1" smtClean="0"/>
                        <a:t>po</a:t>
                      </a:r>
                      <a:r>
                        <a:rPr lang="en-US" sz="1800" i="1" dirty="0" err="1" smtClean="0"/>
                        <a:t>sovetovat</a:t>
                      </a:r>
                      <a:r>
                        <a:rPr lang="en-US" sz="1800" i="1" dirty="0" smtClean="0"/>
                        <a:t>’</a:t>
                      </a:r>
                      <a:r>
                        <a:rPr lang="en-US" sz="1800" i="0" dirty="0" smtClean="0"/>
                        <a:t> ‘advise’</a:t>
                      </a:r>
                      <a:endParaRPr lang="en-US" sz="1800" i="1" dirty="0" smtClean="0"/>
                    </a:p>
                  </a:txBody>
                  <a:tcPr marT="45733" marB="45733"/>
                </a:tc>
              </a:tr>
              <a:tr h="370946">
                <a:tc>
                  <a:txBody>
                    <a:bodyPr/>
                    <a:lstStyle/>
                    <a:p>
                      <a:r>
                        <a:rPr lang="en-US" sz="1800" i="1" dirty="0" err="1" smtClean="0"/>
                        <a:t>varit</a:t>
                      </a:r>
                      <a:r>
                        <a:rPr lang="en-US" sz="1800" i="1" dirty="0" smtClean="0"/>
                        <a:t>’</a:t>
                      </a:r>
                      <a:r>
                        <a:rPr lang="en-US" sz="1800" i="0" baseline="0" dirty="0" smtClean="0"/>
                        <a:t> ‘cook’</a:t>
                      </a:r>
                      <a:endParaRPr lang="en-US" sz="1800" i="1" dirty="0"/>
                    </a:p>
                  </a:txBody>
                  <a:tcPr marT="45733" marB="4573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1" dirty="0" err="1" smtClean="0"/>
                        <a:t>s</a:t>
                      </a:r>
                      <a:r>
                        <a:rPr lang="en-US" sz="1800" i="1" dirty="0" err="1" smtClean="0"/>
                        <a:t>varit</a:t>
                      </a:r>
                      <a:r>
                        <a:rPr lang="en-US" sz="1800" i="1" dirty="0" smtClean="0"/>
                        <a:t>’</a:t>
                      </a:r>
                      <a:r>
                        <a:rPr lang="en-US" sz="1800" i="0" baseline="0" dirty="0" smtClean="0"/>
                        <a:t> ‘cook’</a:t>
                      </a:r>
                      <a:endParaRPr lang="en-US" sz="1800" i="1" dirty="0" smtClean="0"/>
                    </a:p>
                  </a:txBody>
                  <a:tcPr marT="45733" marB="45733"/>
                </a:tc>
              </a:tr>
              <a:tr h="370946">
                <a:tc>
                  <a:txBody>
                    <a:bodyPr/>
                    <a:lstStyle/>
                    <a:p>
                      <a:r>
                        <a:rPr lang="en-US" sz="1800" i="1" dirty="0" err="1" smtClean="0"/>
                        <a:t>pisat</a:t>
                      </a:r>
                      <a:r>
                        <a:rPr lang="en-US" sz="1800" i="1" dirty="0" smtClean="0"/>
                        <a:t>’</a:t>
                      </a:r>
                      <a:r>
                        <a:rPr lang="en-US" sz="1800" i="0" dirty="0" smtClean="0"/>
                        <a:t> ‘write’</a:t>
                      </a:r>
                      <a:endParaRPr lang="en-US" sz="1800" i="1" dirty="0"/>
                    </a:p>
                  </a:txBody>
                  <a:tcPr marT="45733" marB="4573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1" dirty="0" err="1" smtClean="0"/>
                        <a:t>na</a:t>
                      </a:r>
                      <a:r>
                        <a:rPr lang="en-US" sz="1800" i="1" dirty="0" err="1" smtClean="0"/>
                        <a:t>pisat</a:t>
                      </a:r>
                      <a:r>
                        <a:rPr lang="en-US" sz="1800" i="1" dirty="0" smtClean="0"/>
                        <a:t>’</a:t>
                      </a:r>
                      <a:r>
                        <a:rPr lang="en-US" sz="1800" i="0" dirty="0" smtClean="0"/>
                        <a:t> ‘write’</a:t>
                      </a:r>
                      <a:endParaRPr lang="en-US" sz="1800" i="1" dirty="0" smtClean="0"/>
                    </a:p>
                  </a:txBody>
                  <a:tcPr marT="45733" marB="45733"/>
                </a:tc>
              </a:tr>
              <a:tr h="370946">
                <a:tc>
                  <a:txBody>
                    <a:bodyPr/>
                    <a:lstStyle/>
                    <a:p>
                      <a:r>
                        <a:rPr lang="en-US" sz="1800" i="1" dirty="0" err="1" smtClean="0"/>
                        <a:t>tverdet</a:t>
                      </a:r>
                      <a:r>
                        <a:rPr lang="en-US" sz="1800" i="1" dirty="0" smtClean="0"/>
                        <a:t>’</a:t>
                      </a:r>
                      <a:r>
                        <a:rPr lang="en-US" sz="1800" i="0" dirty="0" smtClean="0"/>
                        <a:t> ‘harden’</a:t>
                      </a:r>
                      <a:endParaRPr lang="en-US" sz="1800" i="1" dirty="0"/>
                    </a:p>
                  </a:txBody>
                  <a:tcPr marT="45733" marB="4573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1" dirty="0" err="1" smtClean="0"/>
                        <a:t>za</a:t>
                      </a:r>
                      <a:r>
                        <a:rPr lang="en-US" sz="1800" i="1" dirty="0" err="1" smtClean="0"/>
                        <a:t>tverdet</a:t>
                      </a:r>
                      <a:r>
                        <a:rPr lang="en-US" sz="1800" i="1" dirty="0" smtClean="0"/>
                        <a:t>’</a:t>
                      </a:r>
                      <a:r>
                        <a:rPr lang="en-US" sz="1800" i="0" dirty="0" smtClean="0"/>
                        <a:t> ‘harden’</a:t>
                      </a:r>
                      <a:endParaRPr lang="en-US" sz="1800" i="1" dirty="0" smtClean="0"/>
                    </a:p>
                  </a:txBody>
                  <a:tcPr marT="45733" marB="45733"/>
                </a:tc>
              </a:tr>
              <a:tr h="370946">
                <a:tc>
                  <a:txBody>
                    <a:bodyPr/>
                    <a:lstStyle/>
                    <a:p>
                      <a:r>
                        <a:rPr lang="en-US" sz="1800" i="1" dirty="0" err="1" smtClean="0"/>
                        <a:t>gremet</a:t>
                      </a:r>
                      <a:r>
                        <a:rPr lang="en-US" sz="1800" i="1" dirty="0" smtClean="0"/>
                        <a:t>’</a:t>
                      </a:r>
                      <a:r>
                        <a:rPr lang="en-US" sz="1800" i="0" dirty="0" smtClean="0"/>
                        <a:t> ‘thunder’</a:t>
                      </a:r>
                      <a:endParaRPr lang="en-US" sz="1800" i="1" dirty="0"/>
                    </a:p>
                  </a:txBody>
                  <a:tcPr marT="45733" marB="45733"/>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1" dirty="0" err="1" smtClean="0"/>
                        <a:t>pro</a:t>
                      </a:r>
                      <a:r>
                        <a:rPr lang="en-US" sz="1800" i="1" dirty="0" err="1" smtClean="0"/>
                        <a:t>gremet</a:t>
                      </a:r>
                      <a:r>
                        <a:rPr lang="en-US" sz="1800" i="1" dirty="0" smtClean="0"/>
                        <a:t>’</a:t>
                      </a:r>
                      <a:r>
                        <a:rPr lang="en-US" sz="1800" i="0" dirty="0" smtClean="0"/>
                        <a:t> ‘thunder’</a:t>
                      </a:r>
                      <a:endParaRPr lang="en-US" sz="1800" i="1" dirty="0" smtClean="0"/>
                    </a:p>
                  </a:txBody>
                  <a:tcPr marT="45733" marB="45733"/>
                </a:tc>
              </a:tr>
            </a:tbl>
          </a:graphicData>
        </a:graphic>
      </p:graphicFrame>
    </p:spTree>
    <p:extLst>
      <p:ext uri="{BB962C8B-B14F-4D97-AF65-F5344CB8AC3E}">
        <p14:creationId xmlns:p14="http://schemas.microsoft.com/office/powerpoint/2010/main" val="226838325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669925" y="300038"/>
            <a:ext cx="8220075" cy="1217612"/>
          </a:xfrm>
        </p:spPr>
        <p:txBody>
          <a:bodyPr/>
          <a:lstStyle/>
          <a:p>
            <a:r>
              <a:rPr lang="nb-NO" sz="2800">
                <a:latin typeface="Open Sans Light" charset="0"/>
              </a:rPr>
              <a:t>Semantic Profiles: “</a:t>
            </a:r>
            <a:r>
              <a:rPr lang="nb-NO" altLang="ja-JP" sz="2800">
                <a:latin typeface="Open Sans Light" charset="0"/>
              </a:rPr>
              <a:t>Empty</a:t>
            </a:r>
            <a:r>
              <a:rPr lang="nb-NO" sz="2800">
                <a:latin typeface="Open Sans Light" charset="0"/>
              </a:rPr>
              <a:t>”</a:t>
            </a:r>
            <a:r>
              <a:rPr lang="nb-NO" altLang="ja-JP" sz="2800">
                <a:latin typeface="Open Sans Light" charset="0"/>
              </a:rPr>
              <a:t> prefixes in Russian</a:t>
            </a:r>
            <a:endParaRPr lang="en-US">
              <a:latin typeface="Open Sans" charset="0"/>
            </a:endParaRPr>
          </a:p>
        </p:txBody>
      </p:sp>
      <p:sp>
        <p:nvSpPr>
          <p:cNvPr id="41986" name="Content Placeholder 2"/>
          <p:cNvSpPr>
            <a:spLocks noGrp="1"/>
          </p:cNvSpPr>
          <p:nvPr>
            <p:ph idx="1"/>
          </p:nvPr>
        </p:nvSpPr>
        <p:spPr/>
        <p:txBody>
          <a:bodyPr/>
          <a:lstStyle/>
          <a:p>
            <a:pPr marL="0" indent="0">
              <a:buFont typeface="Arial" charset="0"/>
              <a:buNone/>
            </a:pPr>
            <a:r>
              <a:rPr lang="en-US" sz="2400" b="1">
                <a:latin typeface="Open Sans Light" charset="0"/>
              </a:rPr>
              <a:t>Theoretical focus:</a:t>
            </a:r>
          </a:p>
          <a:p>
            <a:pPr marL="0" indent="0">
              <a:buFont typeface="Arial" charset="0"/>
              <a:buNone/>
            </a:pPr>
            <a:endParaRPr lang="en-US" sz="2400">
              <a:latin typeface="Open Sans Light" charset="0"/>
            </a:endParaRPr>
          </a:p>
          <a:p>
            <a:pPr marL="0" indent="0" eaLnBrk="1" hangingPunct="1">
              <a:buFont typeface="Arial" charset="0"/>
              <a:buNone/>
            </a:pPr>
            <a:r>
              <a:rPr lang="nb-NO" sz="2400">
                <a:latin typeface="Open Sans Light" charset="0"/>
              </a:rPr>
              <a:t>Can we measure the relationship between prefixes and meanings of verbs?</a:t>
            </a:r>
          </a:p>
          <a:p>
            <a:pPr marL="0" indent="0" eaLnBrk="1" hangingPunct="1">
              <a:buFont typeface="Arial" charset="0"/>
              <a:buNone/>
            </a:pPr>
            <a:r>
              <a:rPr lang="nb-NO" sz="2400">
                <a:latin typeface="Open Sans Light" charset="0"/>
              </a:rPr>
              <a:t>	</a:t>
            </a:r>
            <a:r>
              <a:rPr lang="nb-NO" sz="2400" i="1">
                <a:latin typeface="Open Sans Light" charset="0"/>
              </a:rPr>
              <a:t>➜ Distribution of prefixes vs. semantic groups of verbs</a:t>
            </a:r>
          </a:p>
          <a:p>
            <a:pPr marL="0" indent="0" eaLnBrk="1" hangingPunct="1">
              <a:buFont typeface="Arial" charset="0"/>
              <a:buNone/>
            </a:pPr>
            <a:endParaRPr lang="nb-NO" sz="2400" i="1">
              <a:latin typeface="Open Sans Light" charset="0"/>
            </a:endParaRPr>
          </a:p>
          <a:p>
            <a:pPr marL="0" indent="0" eaLnBrk="1" hangingPunct="1">
              <a:buFont typeface="Arial" charset="0"/>
              <a:buNone/>
            </a:pPr>
            <a:r>
              <a:rPr lang="nb-NO" sz="2400">
                <a:latin typeface="Open Sans Light" charset="0"/>
              </a:rPr>
              <a:t>How do we show that “</a:t>
            </a:r>
            <a:r>
              <a:rPr lang="nb-NO" altLang="ja-JP" sz="2400">
                <a:latin typeface="Open Sans Light" charset="0"/>
              </a:rPr>
              <a:t>empty</a:t>
            </a:r>
            <a:r>
              <a:rPr lang="nb-NO" sz="2400">
                <a:latin typeface="Open Sans Light" charset="0"/>
              </a:rPr>
              <a:t>”</a:t>
            </a:r>
            <a:r>
              <a:rPr lang="nb-NO" altLang="ja-JP" sz="2400">
                <a:latin typeface="Open Sans Light" charset="0"/>
              </a:rPr>
              <a:t> forms aren</a:t>
            </a:r>
            <a:r>
              <a:rPr lang="nb-NO" sz="2400">
                <a:latin typeface="Open Sans Light" charset="0"/>
              </a:rPr>
              <a:t>’</a:t>
            </a:r>
            <a:r>
              <a:rPr lang="nb-NO" altLang="ja-JP" sz="2400">
                <a:latin typeface="Open Sans Light" charset="0"/>
              </a:rPr>
              <a:t>t really empty?</a:t>
            </a:r>
          </a:p>
          <a:p>
            <a:pPr marL="0" indent="0" eaLnBrk="1" hangingPunct="1">
              <a:buFont typeface="Arial" charset="0"/>
              <a:buNone/>
            </a:pPr>
            <a:r>
              <a:rPr lang="nb-NO" sz="2400" i="1">
                <a:latin typeface="Open Sans Light" charset="0"/>
              </a:rPr>
              <a:t>	➜ Show that prefixes have different semantic behaviors</a:t>
            </a:r>
            <a:endParaRPr lang="nb-NO" sz="2400">
              <a:latin typeface="Open Sans Light" charset="0"/>
            </a:endParaRPr>
          </a:p>
        </p:txBody>
      </p:sp>
    </p:spTree>
    <p:extLst>
      <p:ext uri="{BB962C8B-B14F-4D97-AF65-F5344CB8AC3E}">
        <p14:creationId xmlns:p14="http://schemas.microsoft.com/office/powerpoint/2010/main" val="241007973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669925" y="300038"/>
            <a:ext cx="8220075" cy="1217612"/>
          </a:xfrm>
        </p:spPr>
        <p:txBody>
          <a:bodyPr/>
          <a:lstStyle/>
          <a:p>
            <a:r>
              <a:rPr lang="nb-NO" sz="2800">
                <a:latin typeface="Open Sans Light" charset="0"/>
              </a:rPr>
              <a:t>Semantic Profiles: “</a:t>
            </a:r>
            <a:r>
              <a:rPr lang="nb-NO" altLang="ja-JP" sz="2800">
                <a:latin typeface="Open Sans Light" charset="0"/>
              </a:rPr>
              <a:t>Empty</a:t>
            </a:r>
            <a:r>
              <a:rPr lang="nb-NO" sz="2800">
                <a:latin typeface="Open Sans Light" charset="0"/>
              </a:rPr>
              <a:t>”</a:t>
            </a:r>
            <a:r>
              <a:rPr lang="nb-NO" altLang="ja-JP" sz="2800">
                <a:latin typeface="Open Sans Light" charset="0"/>
              </a:rPr>
              <a:t> prefixes in Russian</a:t>
            </a:r>
            <a:endParaRPr lang="en-US">
              <a:latin typeface="Open Sans" charset="0"/>
            </a:endParaRPr>
          </a:p>
        </p:txBody>
      </p:sp>
      <p:sp>
        <p:nvSpPr>
          <p:cNvPr id="43010" name="Content Placeholder 2"/>
          <p:cNvSpPr>
            <a:spLocks noGrp="1"/>
          </p:cNvSpPr>
          <p:nvPr>
            <p:ph idx="1"/>
          </p:nvPr>
        </p:nvSpPr>
        <p:spPr/>
        <p:txBody>
          <a:bodyPr>
            <a:normAutofit lnSpcReduction="10000"/>
          </a:bodyPr>
          <a:lstStyle/>
          <a:p>
            <a:pPr marL="0" indent="0">
              <a:spcBef>
                <a:spcPct val="0"/>
              </a:spcBef>
              <a:buFont typeface="Arial" charset="0"/>
              <a:buNone/>
            </a:pPr>
            <a:r>
              <a:rPr lang="en-US" sz="2400" b="1">
                <a:latin typeface="Open Sans Light" charset="0"/>
              </a:rPr>
              <a:t>Operationalization:</a:t>
            </a:r>
          </a:p>
          <a:p>
            <a:pPr marL="0" indent="0" eaLnBrk="1" hangingPunct="1">
              <a:spcBef>
                <a:spcPct val="0"/>
              </a:spcBef>
              <a:buFont typeface="Arial" charset="0"/>
              <a:buNone/>
            </a:pPr>
            <a:endParaRPr lang="en-US" sz="2200">
              <a:latin typeface="Open Sans Light" charset="0"/>
            </a:endParaRPr>
          </a:p>
          <a:p>
            <a:pPr marL="0" indent="0" eaLnBrk="1" hangingPunct="1">
              <a:spcBef>
                <a:spcPct val="0"/>
              </a:spcBef>
              <a:buFont typeface="Arial" charset="0"/>
              <a:buNone/>
            </a:pPr>
            <a:r>
              <a:rPr lang="en-US" sz="2200">
                <a:latin typeface="Open Sans Light" charset="0"/>
              </a:rPr>
              <a:t>Semantic profiling: relationship between meanings (semantic tags) and forms</a:t>
            </a:r>
            <a:r>
              <a:rPr lang="en-US" sz="2200" b="1">
                <a:latin typeface="Open Sans Light" charset="0"/>
              </a:rPr>
              <a:t> </a:t>
            </a:r>
          </a:p>
          <a:p>
            <a:pPr marL="0" indent="0">
              <a:spcBef>
                <a:spcPct val="0"/>
              </a:spcBef>
              <a:buFont typeface="Arial" charset="0"/>
              <a:buNone/>
            </a:pPr>
            <a:r>
              <a:rPr lang="en-US" sz="2200">
                <a:latin typeface="Open Sans Light" charset="0"/>
              </a:rPr>
              <a:t>	➜Distribution of Russian verb prefixes vs. semantic tags</a:t>
            </a:r>
          </a:p>
          <a:p>
            <a:pPr marL="0" indent="0">
              <a:spcBef>
                <a:spcPct val="0"/>
              </a:spcBef>
              <a:buFont typeface="Arial" charset="0"/>
              <a:buNone/>
            </a:pPr>
            <a:endParaRPr lang="en-US" sz="2200">
              <a:latin typeface="Open Sans Light" charset="0"/>
            </a:endParaRPr>
          </a:p>
          <a:p>
            <a:pPr marL="0" indent="0">
              <a:spcBef>
                <a:spcPct val="0"/>
              </a:spcBef>
              <a:buFont typeface="Arial" charset="0"/>
              <a:buNone/>
            </a:pPr>
            <a:r>
              <a:rPr lang="en-US" sz="2200">
                <a:latin typeface="Open Sans Light" charset="0"/>
              </a:rPr>
              <a:t>Data:</a:t>
            </a:r>
          </a:p>
          <a:p>
            <a:pPr marL="0" indent="0">
              <a:spcBef>
                <a:spcPct val="0"/>
              </a:spcBef>
              <a:buFont typeface="Arial" charset="0"/>
              <a:buNone/>
            </a:pPr>
            <a:r>
              <a:rPr lang="en-US" sz="2200">
                <a:latin typeface="Open Sans Light" charset="0"/>
              </a:rPr>
              <a:t>	382 verbs with “empty” prefixes from the Exploring Emptiness database (</a:t>
            </a:r>
            <a:r>
              <a:rPr lang="en-US" sz="2200">
                <a:latin typeface="Open Sans Light" charset="0"/>
                <a:hlinkClick r:id="rId2"/>
              </a:rPr>
              <a:t>http://emptyprefixes.uit.no/index.php</a:t>
            </a:r>
            <a:r>
              <a:rPr lang="en-US" sz="2200">
                <a:latin typeface="Open Sans Light" charset="0"/>
              </a:rPr>
              <a:t> ), semantic tags independently assigned in the Russian National Corpus (</a:t>
            </a:r>
            <a:r>
              <a:rPr lang="en-US" sz="2200">
                <a:latin typeface="Open Sans Light" charset="0"/>
                <a:hlinkClick r:id="rId3"/>
              </a:rPr>
              <a:t>http://ruscorpora.ru/</a:t>
            </a:r>
            <a:r>
              <a:rPr lang="en-US" sz="2200">
                <a:latin typeface="Open Sans Light" charset="0"/>
              </a:rPr>
              <a:t> )</a:t>
            </a:r>
          </a:p>
          <a:p>
            <a:pPr marL="0" indent="0">
              <a:spcBef>
                <a:spcPct val="0"/>
              </a:spcBef>
              <a:buFont typeface="Arial" charset="0"/>
              <a:buNone/>
            </a:pPr>
            <a:endParaRPr lang="en-US" sz="2200">
              <a:latin typeface="Open Sans Light" charset="0"/>
            </a:endParaRPr>
          </a:p>
          <a:p>
            <a:pPr marL="0" indent="0">
              <a:spcBef>
                <a:spcPct val="0"/>
              </a:spcBef>
              <a:buFont typeface="Arial" charset="0"/>
              <a:buNone/>
            </a:pPr>
            <a:r>
              <a:rPr lang="en-US" sz="2200">
                <a:latin typeface="Open Sans Light" charset="0"/>
              </a:rPr>
              <a:t>Statistics:</a:t>
            </a:r>
          </a:p>
          <a:p>
            <a:pPr marL="0" indent="0">
              <a:spcBef>
                <a:spcPct val="0"/>
              </a:spcBef>
              <a:buFont typeface="Arial" charset="0"/>
              <a:buNone/>
            </a:pPr>
            <a:r>
              <a:rPr lang="en-US" sz="2200">
                <a:latin typeface="Open Sans Light" charset="0"/>
              </a:rPr>
              <a:t>	Chi-square, Cramer’s V effect size, Fisher Test</a:t>
            </a:r>
          </a:p>
        </p:txBody>
      </p:sp>
    </p:spTree>
    <p:extLst>
      <p:ext uri="{BB962C8B-B14F-4D97-AF65-F5344CB8AC3E}">
        <p14:creationId xmlns:p14="http://schemas.microsoft.com/office/powerpoint/2010/main" val="314165478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9DCF0CCC-B61B-FF47-ADC2-AB04740AE9E6}" type="datetime1">
              <a:rPr lang="nb-NO" sz="800">
                <a:solidFill>
                  <a:srgbClr val="AFBD22"/>
                </a:solidFill>
                <a:latin typeface="Verdana" charset="0"/>
              </a:rPr>
              <a:pPr eaLnBrk="1" fontAlgn="base" hangingPunct="1">
                <a:spcBef>
                  <a:spcPct val="0"/>
                </a:spcBef>
                <a:spcAft>
                  <a:spcPct val="0"/>
                </a:spcAft>
              </a:pPr>
              <a:t>2/26/15</a:t>
            </a:fld>
            <a:endParaRPr lang="nb-NO" sz="800">
              <a:solidFill>
                <a:srgbClr val="AFBD22"/>
              </a:solidFill>
              <a:latin typeface="Verdana" charset="0"/>
            </a:endParaRPr>
          </a:p>
        </p:txBody>
      </p:sp>
      <p:sp>
        <p:nvSpPr>
          <p:cNvPr id="44034" name="Slide Number Placeholder 4"/>
          <p:cNvSpPr>
            <a:spLocks noGrp="1"/>
          </p:cNvSpPr>
          <p:nvPr>
            <p:ph type="sldNum" sz="quarter" idx="12"/>
          </p:nvPr>
        </p:nvSpPr>
        <p:spPr bwMode="auto">
          <a:xfrm>
            <a:off x="1490663"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l" eaLnBrk="1" fontAlgn="base" hangingPunct="1">
              <a:spcBef>
                <a:spcPct val="0"/>
              </a:spcBef>
              <a:spcAft>
                <a:spcPct val="0"/>
              </a:spcAft>
            </a:pPr>
            <a:fld id="{B46C07C7-3E0D-4244-962E-81DEF5032610}" type="slidenum">
              <a:rPr lang="nb-NO" sz="800">
                <a:solidFill>
                  <a:srgbClr val="AFBD22"/>
                </a:solidFill>
                <a:latin typeface="Verdana" charset="0"/>
              </a:rPr>
              <a:pPr algn="l" eaLnBrk="1" fontAlgn="base" hangingPunct="1">
                <a:spcBef>
                  <a:spcPct val="0"/>
                </a:spcBef>
                <a:spcAft>
                  <a:spcPct val="0"/>
                </a:spcAft>
              </a:pPr>
              <a:t>59</a:t>
            </a:fld>
            <a:endParaRPr lang="nb-NO" sz="800">
              <a:solidFill>
                <a:srgbClr val="AFBD22"/>
              </a:solidFill>
              <a:latin typeface="Verdana" charset="0"/>
            </a:endParaRPr>
          </a:p>
        </p:txBody>
      </p:sp>
      <p:graphicFrame>
        <p:nvGraphicFramePr>
          <p:cNvPr id="6" name="Chart 5"/>
          <p:cNvGraphicFramePr/>
          <p:nvPr/>
        </p:nvGraphicFramePr>
        <p:xfrm>
          <a:off x="-9852" y="0"/>
          <a:ext cx="9153852" cy="6453336"/>
        </p:xfrm>
        <a:graphic>
          <a:graphicData uri="http://schemas.openxmlformats.org/drawingml/2006/chart">
            <c:chart xmlns:c="http://schemas.openxmlformats.org/drawingml/2006/chart" xmlns:r="http://schemas.openxmlformats.org/officeDocument/2006/relationships" r:id="rId3"/>
          </a:graphicData>
        </a:graphic>
      </p:graphicFrame>
      <p:sp>
        <p:nvSpPr>
          <p:cNvPr id="44036" name="TextBox 1"/>
          <p:cNvSpPr txBox="1">
            <a:spLocks noChangeArrowheads="1"/>
          </p:cNvSpPr>
          <p:nvPr/>
        </p:nvSpPr>
        <p:spPr bwMode="auto">
          <a:xfrm>
            <a:off x="361950" y="546100"/>
            <a:ext cx="8274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nb-NO" sz="1800" dirty="0">
                <a:latin typeface="Verdana" charset="0"/>
              </a:rPr>
              <a:t>chi-</a:t>
            </a:r>
            <a:r>
              <a:rPr lang="nb-NO" sz="1800" dirty="0" err="1">
                <a:latin typeface="Verdana" charset="0"/>
              </a:rPr>
              <a:t>square</a:t>
            </a:r>
            <a:r>
              <a:rPr lang="nb-NO" sz="1800" dirty="0">
                <a:latin typeface="Verdana" charset="0"/>
              </a:rPr>
              <a:t> = 248, </a:t>
            </a:r>
            <a:r>
              <a:rPr lang="nb-NO" sz="1800" dirty="0" err="1">
                <a:latin typeface="Verdana" charset="0"/>
              </a:rPr>
              <a:t>df</a:t>
            </a:r>
            <a:r>
              <a:rPr lang="nb-NO" sz="1800" dirty="0">
                <a:latin typeface="Verdana" charset="0"/>
              </a:rPr>
              <a:t> = 12, p = 2.2e-16; </a:t>
            </a:r>
            <a:r>
              <a:rPr lang="nb-NO" sz="1800" dirty="0" err="1">
                <a:latin typeface="Verdana" charset="0"/>
              </a:rPr>
              <a:t>Cramer’s</a:t>
            </a:r>
            <a:r>
              <a:rPr lang="nb-NO" sz="1800" dirty="0">
                <a:latin typeface="Verdana" charset="0"/>
              </a:rPr>
              <a:t> V </a:t>
            </a:r>
            <a:r>
              <a:rPr lang="nb-NO" sz="1800" dirty="0" err="1">
                <a:latin typeface="Verdana" charset="0"/>
              </a:rPr>
              <a:t>effect-size</a:t>
            </a:r>
            <a:r>
              <a:rPr lang="nb-NO" sz="1800" dirty="0">
                <a:latin typeface="Verdana" charset="0"/>
              </a:rPr>
              <a:t> = </a:t>
            </a:r>
            <a:r>
              <a:rPr lang="nb-NO" sz="1800" dirty="0" smtClean="0">
                <a:latin typeface="Verdana" charset="0"/>
              </a:rPr>
              <a:t>0.4</a:t>
            </a:r>
            <a:endParaRPr lang="nb-NO" sz="1800" dirty="0">
              <a:latin typeface="Verdana" charset="0"/>
            </a:endParaRPr>
          </a:p>
          <a:p>
            <a:pPr eaLnBrk="1" hangingPunct="1"/>
            <a:endParaRPr lang="en-US" sz="1800" dirty="0"/>
          </a:p>
        </p:txBody>
      </p:sp>
    </p:spTree>
    <p:extLst>
      <p:ext uri="{BB962C8B-B14F-4D97-AF65-F5344CB8AC3E}">
        <p14:creationId xmlns:p14="http://schemas.microsoft.com/office/powerpoint/2010/main" val="19853795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sz="3200" dirty="0" smtClean="0"/>
              <a:t>Statistical Methods and </a:t>
            </a:r>
            <a:br>
              <a:rPr lang="nb-NO" sz="3200" dirty="0" smtClean="0"/>
            </a:br>
            <a:r>
              <a:rPr lang="nb-NO" sz="3200" dirty="0" smtClean="0"/>
              <a:t>How </a:t>
            </a:r>
            <a:r>
              <a:rPr lang="nb-NO" sz="3200" dirty="0" err="1" smtClean="0"/>
              <a:t>We</a:t>
            </a:r>
            <a:r>
              <a:rPr lang="nb-NO" sz="3200" dirty="0" smtClean="0"/>
              <a:t> </a:t>
            </a:r>
            <a:r>
              <a:rPr lang="nb-NO" sz="3200" dirty="0" err="1" smtClean="0"/>
              <a:t>are</a:t>
            </a:r>
            <a:r>
              <a:rPr lang="nb-NO" sz="3200" dirty="0" smtClean="0"/>
              <a:t> Using </a:t>
            </a:r>
            <a:r>
              <a:rPr lang="nb-NO" sz="3200" dirty="0" err="1" smtClean="0"/>
              <a:t>Them</a:t>
            </a:r>
            <a:endParaRPr lang="nb-NO" sz="3200" dirty="0"/>
          </a:p>
        </p:txBody>
      </p:sp>
      <p:sp>
        <p:nvSpPr>
          <p:cNvPr id="3" name="Content Placeholder 2"/>
          <p:cNvSpPr>
            <a:spLocks noGrp="1"/>
          </p:cNvSpPr>
          <p:nvPr>
            <p:ph idx="1"/>
          </p:nvPr>
        </p:nvSpPr>
        <p:spPr/>
        <p:txBody>
          <a:bodyPr>
            <a:normAutofit lnSpcReduction="10000"/>
          </a:bodyPr>
          <a:lstStyle/>
          <a:p>
            <a:pPr marL="0" indent="0">
              <a:buNone/>
            </a:pPr>
            <a:r>
              <a:rPr lang="nb-NO" sz="2000" dirty="0" err="1" smtClean="0"/>
              <a:t>These</a:t>
            </a:r>
            <a:r>
              <a:rPr lang="nb-NO" sz="2000" dirty="0" smtClean="0"/>
              <a:t> </a:t>
            </a:r>
            <a:r>
              <a:rPr lang="nb-NO" sz="2000" dirty="0" err="1" smtClean="0"/>
              <a:t>are</a:t>
            </a:r>
            <a:r>
              <a:rPr lang="nb-NO" sz="2000" dirty="0" smtClean="0"/>
              <a:t> </a:t>
            </a:r>
            <a:r>
              <a:rPr lang="nb-NO" sz="2000" dirty="0" err="1" smtClean="0"/>
              <a:t>the</a:t>
            </a:r>
            <a:r>
              <a:rPr lang="nb-NO" sz="2000" dirty="0" smtClean="0"/>
              <a:t> </a:t>
            </a:r>
            <a:r>
              <a:rPr lang="nb-NO" sz="2000" dirty="0" err="1" smtClean="0"/>
              <a:t>methods</a:t>
            </a:r>
            <a:r>
              <a:rPr lang="nb-NO" sz="2000" dirty="0" smtClean="0"/>
              <a:t> most </a:t>
            </a:r>
            <a:r>
              <a:rPr lang="nb-NO" sz="2000" dirty="0" err="1" smtClean="0"/>
              <a:t>common</a:t>
            </a:r>
            <a:r>
              <a:rPr lang="nb-NO" sz="2000" dirty="0" smtClean="0"/>
              <a:t> in </a:t>
            </a:r>
            <a:r>
              <a:rPr lang="nb-NO" sz="2000" i="1" dirty="0" err="1" smtClean="0"/>
              <a:t>Cognitive</a:t>
            </a:r>
            <a:r>
              <a:rPr lang="nb-NO" sz="2000" i="1" dirty="0" smtClean="0"/>
              <a:t> </a:t>
            </a:r>
            <a:r>
              <a:rPr lang="nb-NO" sz="2000" i="1" dirty="0" err="1" smtClean="0"/>
              <a:t>Linguistics</a:t>
            </a:r>
            <a:r>
              <a:rPr lang="nb-NO" sz="2000" dirty="0" smtClean="0"/>
              <a:t>:</a:t>
            </a:r>
          </a:p>
          <a:p>
            <a:pPr lvl="1"/>
            <a:r>
              <a:rPr lang="nb-NO" sz="2000" dirty="0" smtClean="0"/>
              <a:t>Chi-</a:t>
            </a:r>
            <a:r>
              <a:rPr lang="nb-NO" sz="2000" dirty="0" err="1" smtClean="0"/>
              <a:t>square</a:t>
            </a:r>
            <a:endParaRPr lang="nb-NO" sz="2000" dirty="0" smtClean="0"/>
          </a:p>
          <a:p>
            <a:pPr lvl="1"/>
            <a:r>
              <a:rPr lang="nb-NO" sz="2000" dirty="0" smtClean="0"/>
              <a:t>Fisher Test</a:t>
            </a:r>
          </a:p>
          <a:p>
            <a:pPr lvl="1"/>
            <a:r>
              <a:rPr lang="nb-NO" sz="2000" dirty="0" err="1" smtClean="0"/>
              <a:t>Exact</a:t>
            </a:r>
            <a:r>
              <a:rPr lang="nb-NO" sz="2000" dirty="0" smtClean="0"/>
              <a:t> Binomial Test</a:t>
            </a:r>
          </a:p>
          <a:p>
            <a:pPr lvl="1"/>
            <a:r>
              <a:rPr lang="nb-NO" sz="2000" dirty="0" smtClean="0"/>
              <a:t>T-test and ANOVA</a:t>
            </a:r>
          </a:p>
          <a:p>
            <a:pPr lvl="1"/>
            <a:r>
              <a:rPr lang="nb-NO" sz="2000" dirty="0" err="1" smtClean="0"/>
              <a:t>Correlation</a:t>
            </a:r>
            <a:r>
              <a:rPr lang="nb-NO" sz="2000" dirty="0" smtClean="0"/>
              <a:t> </a:t>
            </a:r>
          </a:p>
          <a:p>
            <a:pPr lvl="1"/>
            <a:r>
              <a:rPr lang="nb-NO" sz="2000" dirty="0" err="1" smtClean="0"/>
              <a:t>Regression</a:t>
            </a:r>
            <a:endParaRPr lang="nb-NO" sz="2000" dirty="0" smtClean="0"/>
          </a:p>
          <a:p>
            <a:pPr lvl="1"/>
            <a:r>
              <a:rPr lang="nb-NO" sz="2000" dirty="0" smtClean="0"/>
              <a:t>Mixed </a:t>
            </a:r>
            <a:r>
              <a:rPr lang="nb-NO" sz="2000" dirty="0" err="1" smtClean="0"/>
              <a:t>Effects</a:t>
            </a:r>
            <a:endParaRPr lang="nb-NO" sz="2000" dirty="0" smtClean="0"/>
          </a:p>
          <a:p>
            <a:pPr lvl="1"/>
            <a:r>
              <a:rPr lang="nb-NO" sz="2000" dirty="0" smtClean="0"/>
              <a:t>Cluster Analysis</a:t>
            </a:r>
          </a:p>
          <a:p>
            <a:pPr lvl="1"/>
            <a:endParaRPr lang="nb-NO" sz="2000" dirty="0"/>
          </a:p>
          <a:p>
            <a:pPr marL="0" indent="0">
              <a:buNone/>
            </a:pPr>
            <a:r>
              <a:rPr lang="nb-NO" sz="2000" dirty="0" smtClean="0"/>
              <a:t>I </a:t>
            </a:r>
            <a:r>
              <a:rPr lang="nb-NO" sz="2000" dirty="0" err="1" smtClean="0"/>
              <a:t>will</a:t>
            </a:r>
            <a:r>
              <a:rPr lang="nb-NO" sz="2000" dirty="0" smtClean="0"/>
              <a:t> </a:t>
            </a:r>
            <a:r>
              <a:rPr lang="nb-NO" sz="2000" dirty="0" err="1" smtClean="0"/>
              <a:t>give</a:t>
            </a:r>
            <a:r>
              <a:rPr lang="nb-NO" sz="2000" dirty="0" smtClean="0"/>
              <a:t> </a:t>
            </a:r>
            <a:r>
              <a:rPr lang="nb-NO" sz="2000" dirty="0" err="1" smtClean="0"/>
              <a:t>some</a:t>
            </a:r>
            <a:r>
              <a:rPr lang="nb-NO" sz="2000" dirty="0" smtClean="0"/>
              <a:t> </a:t>
            </a:r>
            <a:r>
              <a:rPr lang="nb-NO" sz="2000" dirty="0" err="1" smtClean="0"/>
              <a:t>examples</a:t>
            </a:r>
            <a:r>
              <a:rPr lang="nb-NO" sz="2000" dirty="0" smtClean="0"/>
              <a:t> </a:t>
            </a:r>
            <a:r>
              <a:rPr lang="nb-NO" sz="2000" dirty="0" err="1" smtClean="0"/>
              <a:t>of</a:t>
            </a:r>
            <a:r>
              <a:rPr lang="nb-NO" sz="2000" dirty="0" smtClean="0"/>
              <a:t> </a:t>
            </a:r>
            <a:r>
              <a:rPr lang="nb-NO" sz="2000" dirty="0" err="1" smtClean="0"/>
              <a:t>how</a:t>
            </a:r>
            <a:r>
              <a:rPr lang="nb-NO" sz="2000" dirty="0" smtClean="0"/>
              <a:t> </a:t>
            </a:r>
            <a:r>
              <a:rPr lang="nb-NO" sz="2000" dirty="0" err="1" smtClean="0"/>
              <a:t>these</a:t>
            </a:r>
            <a:r>
              <a:rPr lang="nb-NO" sz="2000" dirty="0" smtClean="0"/>
              <a:t> </a:t>
            </a:r>
            <a:r>
              <a:rPr lang="nb-NO" sz="2000" dirty="0" err="1" smtClean="0"/>
              <a:t>methods</a:t>
            </a:r>
            <a:r>
              <a:rPr lang="nb-NO" sz="2000" dirty="0" smtClean="0"/>
              <a:t> have </a:t>
            </a:r>
            <a:r>
              <a:rPr lang="nb-NO" sz="2000" dirty="0" err="1" smtClean="0"/>
              <a:t>been</a:t>
            </a:r>
            <a:r>
              <a:rPr lang="nb-NO" sz="2000" dirty="0" smtClean="0"/>
              <a:t> </a:t>
            </a:r>
            <a:r>
              <a:rPr lang="nb-NO" sz="2000" dirty="0" err="1" smtClean="0"/>
              <a:t>applied</a:t>
            </a:r>
            <a:r>
              <a:rPr lang="nb-NO" sz="2000" dirty="0" smtClean="0"/>
              <a:t> in </a:t>
            </a:r>
            <a:r>
              <a:rPr lang="nb-NO" sz="2000" i="1" dirty="0" err="1" smtClean="0"/>
              <a:t>Cognitive</a:t>
            </a:r>
            <a:r>
              <a:rPr lang="nb-NO" sz="2000" i="1" dirty="0" smtClean="0"/>
              <a:t> </a:t>
            </a:r>
            <a:r>
              <a:rPr lang="nb-NO" sz="2000" i="1" dirty="0" err="1" smtClean="0"/>
              <a:t>Linguistics</a:t>
            </a:r>
            <a:r>
              <a:rPr lang="nb-NO" sz="2000" i="1" dirty="0" smtClean="0"/>
              <a:t> </a:t>
            </a:r>
            <a:r>
              <a:rPr lang="nb-NO" sz="2000" dirty="0" smtClean="0"/>
              <a:t>and I </a:t>
            </a:r>
            <a:r>
              <a:rPr lang="nb-NO" sz="2000" dirty="0" err="1" smtClean="0"/>
              <a:t>will</a:t>
            </a:r>
            <a:r>
              <a:rPr lang="nb-NO" sz="2000" dirty="0" smtClean="0"/>
              <a:t> </a:t>
            </a:r>
            <a:r>
              <a:rPr lang="nb-NO" sz="2000" dirty="0" err="1" smtClean="0"/>
              <a:t>also</a:t>
            </a:r>
            <a:r>
              <a:rPr lang="nb-NO" sz="2000" dirty="0" smtClean="0"/>
              <a:t> show </a:t>
            </a:r>
            <a:r>
              <a:rPr lang="nb-NO" sz="2000" dirty="0" err="1" smtClean="0"/>
              <a:t>how</a:t>
            </a:r>
            <a:r>
              <a:rPr lang="nb-NO" sz="2000" dirty="0" smtClean="0"/>
              <a:t> I </a:t>
            </a:r>
            <a:r>
              <a:rPr lang="nb-NO" sz="2000" dirty="0" err="1" smtClean="0"/>
              <a:t>personally</a:t>
            </a:r>
            <a:r>
              <a:rPr lang="nb-NO" sz="2000" dirty="0" smtClean="0"/>
              <a:t> have </a:t>
            </a:r>
            <a:r>
              <a:rPr lang="nb-NO" sz="2000" dirty="0" err="1" smtClean="0"/>
              <a:t>applied</a:t>
            </a:r>
            <a:r>
              <a:rPr lang="nb-NO" sz="2000" dirty="0" smtClean="0"/>
              <a:t> </a:t>
            </a:r>
            <a:r>
              <a:rPr lang="nb-NO" sz="2000" dirty="0" err="1" smtClean="0"/>
              <a:t>statistics</a:t>
            </a:r>
            <a:r>
              <a:rPr lang="nb-NO" sz="2000" dirty="0" smtClean="0"/>
              <a:t> in </a:t>
            </a:r>
            <a:r>
              <a:rPr lang="nb-NO" sz="2000" dirty="0" err="1" smtClean="0"/>
              <a:t>linguistic</a:t>
            </a:r>
            <a:r>
              <a:rPr lang="nb-NO" sz="2000" dirty="0" smtClean="0"/>
              <a:t> profiling analyses</a:t>
            </a:r>
            <a:endParaRPr lang="nb-NO" sz="2000" dirty="0"/>
          </a:p>
        </p:txBody>
      </p:sp>
    </p:spTree>
    <p:extLst>
      <p:ext uri="{BB962C8B-B14F-4D97-AF65-F5344CB8AC3E}">
        <p14:creationId xmlns:p14="http://schemas.microsoft.com/office/powerpoint/2010/main" val="1791492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sz="3600">
                <a:latin typeface="Open Sans" charset="0"/>
              </a:rPr>
              <a:t>Semantic Profiles: Findings</a:t>
            </a:r>
            <a:r>
              <a:rPr lang="en-US">
                <a:latin typeface="Open Sans" charset="0"/>
              </a:rPr>
              <a:t>	</a:t>
            </a:r>
          </a:p>
        </p:txBody>
      </p:sp>
      <p:sp>
        <p:nvSpPr>
          <p:cNvPr id="47106" name="Content Placeholder 2"/>
          <p:cNvSpPr>
            <a:spLocks noGrp="1"/>
          </p:cNvSpPr>
          <p:nvPr>
            <p:ph idx="1"/>
          </p:nvPr>
        </p:nvSpPr>
        <p:spPr/>
        <p:txBody>
          <a:bodyPr/>
          <a:lstStyle/>
          <a:p>
            <a:r>
              <a:rPr lang="en-US" sz="2400">
                <a:latin typeface="Open Sans Light" charset="0"/>
              </a:rPr>
              <a:t>Each prefix has a unique semantic profile</a:t>
            </a:r>
          </a:p>
          <a:p>
            <a:r>
              <a:rPr lang="en-US" sz="2400">
                <a:latin typeface="Open Sans Light" charset="0"/>
              </a:rPr>
              <a:t>Each prefix is attracted to and repulsed by a different set of semantic classes of verbs</a:t>
            </a:r>
          </a:p>
          <a:p>
            <a:r>
              <a:rPr lang="en-US" sz="2400">
                <a:latin typeface="Open Sans Light" charset="0"/>
              </a:rPr>
              <a:t>It is possible to establish meanings of prefixes and expectations for how prefixes combine with verbs</a:t>
            </a:r>
          </a:p>
        </p:txBody>
      </p:sp>
    </p:spTree>
    <p:extLst>
      <p:ext uri="{BB962C8B-B14F-4D97-AF65-F5344CB8AC3E}">
        <p14:creationId xmlns:p14="http://schemas.microsoft.com/office/powerpoint/2010/main" val="400627654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sz="3600">
                <a:latin typeface="Open Sans" charset="0"/>
              </a:rPr>
              <a:t>Semantic Profiles: Multipurpose Applications</a:t>
            </a:r>
            <a:r>
              <a:rPr lang="en-US">
                <a:latin typeface="Open Sans" charset="0"/>
              </a:rPr>
              <a:t>	</a:t>
            </a:r>
          </a:p>
        </p:txBody>
      </p:sp>
      <p:sp>
        <p:nvSpPr>
          <p:cNvPr id="49154" name="Content Placeholder 2"/>
          <p:cNvSpPr>
            <a:spLocks noGrp="1"/>
          </p:cNvSpPr>
          <p:nvPr>
            <p:ph idx="1"/>
          </p:nvPr>
        </p:nvSpPr>
        <p:spPr/>
        <p:txBody>
          <a:bodyPr/>
          <a:lstStyle/>
          <a:p>
            <a:pPr marL="457200" lvl="1" indent="0">
              <a:buFont typeface="Arial" charset="0"/>
              <a:buNone/>
            </a:pPr>
            <a:r>
              <a:rPr lang="en-US" sz="3600">
                <a:latin typeface="Open Sans Light" charset="0"/>
              </a:rPr>
              <a:t>Pedagogical implications:</a:t>
            </a:r>
          </a:p>
          <a:p>
            <a:pPr marL="457200" lvl="1" indent="0">
              <a:buFont typeface="Arial" charset="0"/>
              <a:buNone/>
            </a:pPr>
            <a:r>
              <a:rPr lang="en-US" sz="3600">
                <a:latin typeface="Open Sans Light" charset="0"/>
              </a:rPr>
              <a:t>	We can design materials that reduce the burden of memorizing ≈2000 correct prefix-verb combinations </a:t>
            </a:r>
          </a:p>
        </p:txBody>
      </p:sp>
      <p:pic>
        <p:nvPicPr>
          <p:cNvPr id="4915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43338" y="4368800"/>
            <a:ext cx="43307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90777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nb-NO" sz="2800">
                <a:latin typeface="Open Sans Light" charset="0"/>
              </a:rPr>
              <a:t>Radial Category Profiles: Ambipositions in North Saami</a:t>
            </a:r>
            <a:endParaRPr lang="en-US">
              <a:latin typeface="Open Sans" charset="0"/>
            </a:endParaRPr>
          </a:p>
        </p:txBody>
      </p:sp>
      <p:sp>
        <p:nvSpPr>
          <p:cNvPr id="61442" name="Content Placeholder 2"/>
          <p:cNvSpPr>
            <a:spLocks noGrp="1"/>
          </p:cNvSpPr>
          <p:nvPr>
            <p:ph idx="1"/>
          </p:nvPr>
        </p:nvSpPr>
        <p:spPr/>
        <p:txBody>
          <a:bodyPr/>
          <a:lstStyle/>
          <a:p>
            <a:pPr marL="0" indent="0">
              <a:buFont typeface="Arial" charset="0"/>
              <a:buNone/>
            </a:pPr>
            <a:r>
              <a:rPr lang="ru-RU" sz="2400">
                <a:latin typeface="Open Sans Light" charset="0"/>
              </a:rPr>
              <a:t>	</a:t>
            </a:r>
            <a:r>
              <a:rPr lang="en-US" sz="2000">
                <a:latin typeface="Open Sans Light" charset="0"/>
              </a:rPr>
              <a:t>Antonsen, L., Janda, L. A., &amp; Baal, B. A. B. “</a:t>
            </a:r>
            <a:r>
              <a:rPr lang="en-US" altLang="ja-JP" sz="2000">
                <a:latin typeface="Open Sans Light" charset="0"/>
              </a:rPr>
              <a:t>Njealji davvisámi adposišuvnna geavahus</a:t>
            </a:r>
            <a:r>
              <a:rPr lang="en-US" sz="2000">
                <a:latin typeface="Open Sans Light" charset="0"/>
              </a:rPr>
              <a:t>”</a:t>
            </a:r>
            <a:r>
              <a:rPr lang="en-US" altLang="ja-JP" sz="2000">
                <a:latin typeface="Open Sans Light" charset="0"/>
              </a:rPr>
              <a:t> [</a:t>
            </a:r>
            <a:r>
              <a:rPr lang="en-US" sz="2000">
                <a:latin typeface="Open Sans Light" charset="0"/>
              </a:rPr>
              <a:t>“</a:t>
            </a:r>
            <a:r>
              <a:rPr lang="en-US" altLang="ja-JP" sz="2000">
                <a:latin typeface="Open Sans Light" charset="0"/>
              </a:rPr>
              <a:t>The Use of Four North Saami Adpositions</a:t>
            </a:r>
            <a:r>
              <a:rPr lang="en-US" sz="2000">
                <a:latin typeface="Open Sans Light" charset="0"/>
              </a:rPr>
              <a:t>”</a:t>
            </a:r>
            <a:r>
              <a:rPr lang="en-US" altLang="ja-JP" sz="2000">
                <a:latin typeface="Open Sans Light" charset="0"/>
              </a:rPr>
              <a:t>], co-authored </a:t>
            </a:r>
            <a:r>
              <a:rPr lang="nb-NO" altLang="ja-JP" sz="2000">
                <a:latin typeface="Open Sans Light" charset="0"/>
              </a:rPr>
              <a:t>with Lene Antonsen[1] and Berit Anne Bals Baal[3], </a:t>
            </a:r>
            <a:r>
              <a:rPr lang="en-US" altLang="ja-JP" sz="2000" i="1">
                <a:latin typeface="Open Sans Light" charset="0"/>
              </a:rPr>
              <a:t>S</a:t>
            </a:r>
            <a:r>
              <a:rPr lang="se-NO" altLang="ja-JP" sz="2000" i="1">
                <a:latin typeface="Open Sans Light" charset="0"/>
              </a:rPr>
              <a:t>ámi dieđalaš áigečála</a:t>
            </a:r>
            <a:r>
              <a:rPr lang="se-NO" altLang="ja-JP" sz="2000">
                <a:latin typeface="Open Sans Light" charset="0"/>
              </a:rPr>
              <a:t> 2012, v. 2. 32pp.</a:t>
            </a:r>
            <a:r>
              <a:rPr lang="en-US" altLang="ja-JP" sz="2000">
                <a:latin typeface="Open Sans Light" charset="0"/>
              </a:rPr>
              <a:t> </a:t>
            </a:r>
          </a:p>
          <a:p>
            <a:pPr marL="0" indent="0">
              <a:buFont typeface="Arial" charset="0"/>
              <a:buNone/>
            </a:pPr>
            <a:r>
              <a:rPr lang="ru-RU" sz="2000">
                <a:latin typeface="Open Sans Light" charset="0"/>
              </a:rPr>
              <a:t>	</a:t>
            </a:r>
            <a:r>
              <a:rPr lang="en-US" sz="2000">
                <a:latin typeface="Open Sans Light" charset="0"/>
              </a:rPr>
              <a:t>Janda, L. A., Antonsen, L. &amp; Baal, B. A. B. Forthcoming. “A Radial Category Profiling Analysis of North Sámi Ambipositions”. </a:t>
            </a:r>
            <a:r>
              <a:rPr lang="en-US" sz="2000" i="1">
                <a:latin typeface="Open Sans Light" charset="0"/>
              </a:rPr>
              <a:t>High Desert Linguistics Society Proceedings</a:t>
            </a:r>
            <a:r>
              <a:rPr lang="en-US" sz="2000">
                <a:latin typeface="Open Sans Light" charset="0"/>
              </a:rPr>
              <a:t>, Volume 1. 11 pp. </a:t>
            </a:r>
          </a:p>
        </p:txBody>
      </p:sp>
      <p:pic>
        <p:nvPicPr>
          <p:cNvPr id="6144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9925" y="4108450"/>
            <a:ext cx="1687513"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p:cNvPicPr>
            <a:picLocks noChangeAspect="1"/>
          </p:cNvPicPr>
          <p:nvPr/>
        </p:nvPicPr>
        <p:blipFill>
          <a:blip r:embed="rId3">
            <a:extLst>
              <a:ext uri="{28A0092B-C50C-407E-A947-70E740481C1C}">
                <a14:useLocalDpi xmlns:a14="http://schemas.microsoft.com/office/drawing/2010/main" val="0"/>
              </a:ext>
            </a:extLst>
          </a:blip>
          <a:srcRect t="8849"/>
          <a:stretch>
            <a:fillRect/>
          </a:stretch>
        </p:blipFill>
        <p:spPr bwMode="auto">
          <a:xfrm>
            <a:off x="3114675" y="4108450"/>
            <a:ext cx="1755775"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43133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sz="3200">
                <a:latin typeface="Open Sans" charset="0"/>
              </a:rPr>
              <a:t>Crash course in </a:t>
            </a:r>
            <a:br>
              <a:rPr lang="en-US" sz="3200">
                <a:latin typeface="Open Sans" charset="0"/>
              </a:rPr>
            </a:br>
            <a:r>
              <a:rPr lang="en-US" sz="3200">
                <a:latin typeface="Open Sans" charset="0"/>
              </a:rPr>
              <a:t>North Saami ambipositions</a:t>
            </a:r>
          </a:p>
        </p:txBody>
      </p:sp>
      <p:sp>
        <p:nvSpPr>
          <p:cNvPr id="62466" name="Content Placeholder 2"/>
          <p:cNvSpPr>
            <a:spLocks noGrp="1"/>
          </p:cNvSpPr>
          <p:nvPr>
            <p:ph idx="1"/>
          </p:nvPr>
        </p:nvSpPr>
        <p:spPr>
          <a:xfrm>
            <a:off x="328613" y="1617663"/>
            <a:ext cx="8229600" cy="4375150"/>
          </a:xfrm>
        </p:spPr>
        <p:txBody>
          <a:bodyPr>
            <a:normAutofit fontScale="92500" lnSpcReduction="20000"/>
          </a:bodyPr>
          <a:lstStyle/>
          <a:p>
            <a:pPr marL="0" indent="0">
              <a:buFont typeface="Arial" charset="0"/>
              <a:buNone/>
            </a:pPr>
            <a:r>
              <a:rPr lang="en-US" sz="2000">
                <a:latin typeface="Open Sans Light" charset="0"/>
              </a:rPr>
              <a:t>Unusually large number of adpositions that can appear as both prepositions and postpositions, always use Genitive case</a:t>
            </a:r>
          </a:p>
          <a:p>
            <a:pPr marL="0" indent="0">
              <a:buFontTx/>
              <a:buNone/>
            </a:pPr>
            <a:r>
              <a:rPr lang="en-US" sz="2000">
                <a:latin typeface="Open Sans Light" charset="0"/>
              </a:rPr>
              <a:t>1.	a. </a:t>
            </a:r>
            <a:r>
              <a:rPr lang="en-US" sz="2000" b="1" i="1">
                <a:latin typeface="Open Sans Light" charset="0"/>
              </a:rPr>
              <a:t>miehtá</a:t>
            </a:r>
            <a:r>
              <a:rPr lang="en-US" sz="2000" i="1">
                <a:latin typeface="Open Sans Light" charset="0"/>
              </a:rPr>
              <a:t> dálvvi</a:t>
            </a:r>
            <a:r>
              <a:rPr lang="en-US" sz="2000">
                <a:latin typeface="Open Sans Light" charset="0"/>
              </a:rPr>
              <a:t>		b. </a:t>
            </a:r>
            <a:r>
              <a:rPr lang="en-US" sz="2000" i="1">
                <a:latin typeface="Open Sans Light" charset="0"/>
              </a:rPr>
              <a:t>dálvvi </a:t>
            </a:r>
            <a:r>
              <a:rPr lang="en-US" sz="2000" b="1" i="1">
                <a:latin typeface="Open Sans Light" charset="0"/>
              </a:rPr>
              <a:t>miehtá</a:t>
            </a:r>
            <a:r>
              <a:rPr lang="en-US" sz="2000">
                <a:latin typeface="Open Sans Light" charset="0"/>
              </a:rPr>
              <a:t>	</a:t>
            </a:r>
          </a:p>
          <a:p>
            <a:pPr marL="0" indent="0">
              <a:buFontTx/>
              <a:buNone/>
            </a:pPr>
            <a:r>
              <a:rPr lang="en-US" sz="2000">
                <a:latin typeface="Open Sans Light" charset="0"/>
              </a:rPr>
              <a:t>	[</a:t>
            </a:r>
            <a:r>
              <a:rPr lang="en-US" sz="2000" b="1">
                <a:latin typeface="Open Sans Light" charset="0"/>
              </a:rPr>
              <a:t>over</a:t>
            </a:r>
            <a:r>
              <a:rPr lang="en-US" sz="2000">
                <a:latin typeface="Open Sans Light" charset="0"/>
              </a:rPr>
              <a:t> winter-G]		[winter-G </a:t>
            </a:r>
            <a:r>
              <a:rPr lang="en-US" sz="2000" b="1">
                <a:latin typeface="Open Sans Light" charset="0"/>
              </a:rPr>
              <a:t>over</a:t>
            </a:r>
            <a:r>
              <a:rPr lang="en-US" sz="2000">
                <a:latin typeface="Open Sans Light" charset="0"/>
              </a:rPr>
              <a:t>]</a:t>
            </a:r>
          </a:p>
          <a:p>
            <a:pPr marL="0" indent="0">
              <a:buFontTx/>
              <a:buNone/>
            </a:pPr>
            <a:r>
              <a:rPr lang="en-US" sz="2000">
                <a:latin typeface="Open Sans Light" charset="0"/>
              </a:rPr>
              <a:t>		‘</a:t>
            </a:r>
            <a:r>
              <a:rPr lang="en-US" altLang="ja-JP" sz="2000" b="1">
                <a:latin typeface="Open Sans Light" charset="0"/>
              </a:rPr>
              <a:t>during</a:t>
            </a:r>
            <a:r>
              <a:rPr lang="en-US" altLang="ja-JP" sz="2000">
                <a:latin typeface="Open Sans Light" charset="0"/>
              </a:rPr>
              <a:t> the winter</a:t>
            </a:r>
            <a:r>
              <a:rPr lang="en-US" sz="2000">
                <a:latin typeface="Open Sans Light" charset="0"/>
              </a:rPr>
              <a:t>’</a:t>
            </a:r>
            <a:endParaRPr lang="en-US" altLang="ja-JP" sz="2000">
              <a:latin typeface="Open Sans Light" charset="0"/>
            </a:endParaRPr>
          </a:p>
          <a:p>
            <a:pPr marL="0" indent="0">
              <a:buFontTx/>
              <a:buNone/>
            </a:pPr>
            <a:r>
              <a:rPr lang="en-US" sz="2000">
                <a:latin typeface="Open Sans Light" charset="0"/>
              </a:rPr>
              <a:t>2.	a. </a:t>
            </a:r>
            <a:r>
              <a:rPr lang="en-US" sz="2000" b="1" i="1">
                <a:latin typeface="Open Sans Light" charset="0"/>
              </a:rPr>
              <a:t>čađa</a:t>
            </a:r>
            <a:r>
              <a:rPr lang="en-US" sz="2000" i="1">
                <a:latin typeface="Open Sans Light" charset="0"/>
              </a:rPr>
              <a:t> áiggi</a:t>
            </a:r>
            <a:r>
              <a:rPr lang="en-US" sz="2000">
                <a:latin typeface="Open Sans Light" charset="0"/>
              </a:rPr>
              <a:t>		b. </a:t>
            </a:r>
            <a:r>
              <a:rPr lang="en-US" sz="2000" i="1">
                <a:latin typeface="Open Sans Light" charset="0"/>
              </a:rPr>
              <a:t>áiggi </a:t>
            </a:r>
            <a:r>
              <a:rPr lang="en-US" sz="2000" b="1" i="1">
                <a:latin typeface="Open Sans Light" charset="0"/>
              </a:rPr>
              <a:t>čađa</a:t>
            </a:r>
            <a:r>
              <a:rPr lang="en-US" sz="2000">
                <a:latin typeface="Open Sans Light" charset="0"/>
              </a:rPr>
              <a:t>	</a:t>
            </a:r>
          </a:p>
          <a:p>
            <a:pPr marL="0" indent="0">
              <a:buFontTx/>
              <a:buNone/>
            </a:pPr>
            <a:r>
              <a:rPr lang="en-US" sz="2000">
                <a:latin typeface="Open Sans Light" charset="0"/>
              </a:rPr>
              <a:t>	[</a:t>
            </a:r>
            <a:r>
              <a:rPr lang="en-US" sz="2000" b="1">
                <a:latin typeface="Open Sans Light" charset="0"/>
              </a:rPr>
              <a:t>through</a:t>
            </a:r>
            <a:r>
              <a:rPr lang="en-US" sz="2000">
                <a:latin typeface="Open Sans Light" charset="0"/>
              </a:rPr>
              <a:t> time-G]	[time-G </a:t>
            </a:r>
            <a:r>
              <a:rPr lang="en-US" sz="2000" b="1">
                <a:latin typeface="Open Sans Light" charset="0"/>
              </a:rPr>
              <a:t>through</a:t>
            </a:r>
            <a:r>
              <a:rPr lang="en-US" sz="2000">
                <a:latin typeface="Open Sans Light" charset="0"/>
              </a:rPr>
              <a:t>]</a:t>
            </a:r>
          </a:p>
          <a:p>
            <a:pPr marL="0" indent="0">
              <a:buFontTx/>
              <a:buNone/>
            </a:pPr>
            <a:r>
              <a:rPr lang="en-US" sz="2000">
                <a:latin typeface="Open Sans Light" charset="0"/>
              </a:rPr>
              <a:t>		‘</a:t>
            </a:r>
            <a:r>
              <a:rPr lang="en-US" altLang="ja-JP" sz="2000" b="1">
                <a:latin typeface="Open Sans Light" charset="0"/>
              </a:rPr>
              <a:t>through</a:t>
            </a:r>
            <a:r>
              <a:rPr lang="en-US" altLang="ja-JP" sz="2000">
                <a:latin typeface="Open Sans Light" charset="0"/>
              </a:rPr>
              <a:t> time</a:t>
            </a:r>
            <a:r>
              <a:rPr lang="en-US" sz="2000">
                <a:latin typeface="Open Sans Light" charset="0"/>
              </a:rPr>
              <a:t>’</a:t>
            </a:r>
            <a:endParaRPr lang="en-US" altLang="ja-JP" sz="2000">
              <a:latin typeface="Open Sans Light" charset="0"/>
            </a:endParaRPr>
          </a:p>
          <a:p>
            <a:pPr marL="0" indent="0">
              <a:buFontTx/>
              <a:buNone/>
            </a:pPr>
            <a:r>
              <a:rPr lang="en-US" sz="2000">
                <a:latin typeface="Open Sans Light" charset="0"/>
              </a:rPr>
              <a:t>3.	a.</a:t>
            </a:r>
            <a:r>
              <a:rPr lang="en-US" sz="2000" i="1">
                <a:latin typeface="Open Sans Light" charset="0"/>
              </a:rPr>
              <a:t> </a:t>
            </a:r>
            <a:r>
              <a:rPr lang="en-US" sz="2000" b="1" i="1">
                <a:latin typeface="Open Sans Light" charset="0"/>
              </a:rPr>
              <a:t>rastá</a:t>
            </a:r>
            <a:r>
              <a:rPr lang="en-US" sz="2000" i="1">
                <a:latin typeface="Open Sans Light" charset="0"/>
              </a:rPr>
              <a:t> joga</a:t>
            </a:r>
            <a:r>
              <a:rPr lang="en-US" sz="2000">
                <a:latin typeface="Open Sans Light" charset="0"/>
              </a:rPr>
              <a:t>		b.</a:t>
            </a:r>
            <a:r>
              <a:rPr lang="en-US" sz="2000" i="1">
                <a:latin typeface="Open Sans Light" charset="0"/>
              </a:rPr>
              <a:t> joga </a:t>
            </a:r>
            <a:r>
              <a:rPr lang="en-US" sz="2000" b="1" i="1">
                <a:latin typeface="Open Sans Light" charset="0"/>
              </a:rPr>
              <a:t>rastá</a:t>
            </a:r>
            <a:r>
              <a:rPr lang="en-US" sz="2000">
                <a:latin typeface="Open Sans Light" charset="0"/>
              </a:rPr>
              <a:t>	</a:t>
            </a:r>
          </a:p>
          <a:p>
            <a:pPr marL="0" indent="0">
              <a:buFontTx/>
              <a:buNone/>
            </a:pPr>
            <a:r>
              <a:rPr lang="en-US" sz="2000">
                <a:latin typeface="Open Sans Light" charset="0"/>
              </a:rPr>
              <a:t>  	[</a:t>
            </a:r>
            <a:r>
              <a:rPr lang="en-US" sz="2000" b="1">
                <a:latin typeface="Open Sans Light" charset="0"/>
              </a:rPr>
              <a:t>across</a:t>
            </a:r>
            <a:r>
              <a:rPr lang="en-US" sz="2000">
                <a:latin typeface="Open Sans Light" charset="0"/>
              </a:rPr>
              <a:t> river-G]		[river-G </a:t>
            </a:r>
            <a:r>
              <a:rPr lang="en-US" sz="2000" b="1">
                <a:latin typeface="Open Sans Light" charset="0"/>
              </a:rPr>
              <a:t>across</a:t>
            </a:r>
            <a:r>
              <a:rPr lang="en-US" sz="2000">
                <a:latin typeface="Open Sans Light" charset="0"/>
              </a:rPr>
              <a:t>]</a:t>
            </a:r>
          </a:p>
          <a:p>
            <a:pPr marL="0" indent="0">
              <a:buFontTx/>
              <a:buNone/>
            </a:pPr>
            <a:r>
              <a:rPr lang="en-US" sz="2000">
                <a:latin typeface="Open Sans Light" charset="0"/>
              </a:rPr>
              <a:t>		‘</a:t>
            </a:r>
            <a:r>
              <a:rPr lang="en-US" altLang="ja-JP" sz="2000" b="1">
                <a:latin typeface="Open Sans Light" charset="0"/>
              </a:rPr>
              <a:t>across</a:t>
            </a:r>
            <a:r>
              <a:rPr lang="en-US" altLang="ja-JP" sz="2000">
                <a:latin typeface="Open Sans Light" charset="0"/>
              </a:rPr>
              <a:t> the river</a:t>
            </a:r>
            <a:r>
              <a:rPr lang="en-US" sz="2000">
                <a:latin typeface="Open Sans Light" charset="0"/>
              </a:rPr>
              <a:t>’</a:t>
            </a:r>
            <a:endParaRPr lang="en-US" altLang="ja-JP" sz="2000">
              <a:latin typeface="Open Sans Light" charset="0"/>
            </a:endParaRPr>
          </a:p>
          <a:p>
            <a:pPr marL="0" indent="0">
              <a:buFontTx/>
              <a:buNone/>
            </a:pPr>
            <a:r>
              <a:rPr lang="en-US" sz="2000">
                <a:latin typeface="Open Sans Light" charset="0"/>
              </a:rPr>
              <a:t>4.	a.</a:t>
            </a:r>
            <a:r>
              <a:rPr lang="en-US" sz="2000" i="1">
                <a:latin typeface="Open Sans Light" charset="0"/>
              </a:rPr>
              <a:t> </a:t>
            </a:r>
            <a:r>
              <a:rPr lang="en-US" sz="2000" b="1" i="1">
                <a:latin typeface="Open Sans Light" charset="0"/>
              </a:rPr>
              <a:t>maŋŋel</a:t>
            </a:r>
            <a:r>
              <a:rPr lang="en-US" sz="2000" i="1">
                <a:latin typeface="Open Sans Light" charset="0"/>
              </a:rPr>
              <a:t> soađi</a:t>
            </a:r>
            <a:r>
              <a:rPr lang="en-US" sz="2000">
                <a:latin typeface="Open Sans Light" charset="0"/>
              </a:rPr>
              <a:t>		b.</a:t>
            </a:r>
            <a:r>
              <a:rPr lang="en-US" sz="2000" i="1">
                <a:latin typeface="Open Sans Light" charset="0"/>
              </a:rPr>
              <a:t> soađi </a:t>
            </a:r>
            <a:r>
              <a:rPr lang="en-US" sz="2000" b="1" i="1">
                <a:latin typeface="Open Sans Light" charset="0"/>
              </a:rPr>
              <a:t>maŋŋel</a:t>
            </a:r>
            <a:r>
              <a:rPr lang="en-US" sz="2000">
                <a:latin typeface="Open Sans Light" charset="0"/>
              </a:rPr>
              <a:t>	</a:t>
            </a:r>
          </a:p>
          <a:p>
            <a:pPr marL="0" indent="0">
              <a:buFontTx/>
              <a:buNone/>
            </a:pPr>
            <a:r>
              <a:rPr lang="en-US" sz="2000">
                <a:latin typeface="Open Sans Light" charset="0"/>
              </a:rPr>
              <a:t>	[</a:t>
            </a:r>
            <a:r>
              <a:rPr lang="en-US" sz="2000" b="1">
                <a:latin typeface="Open Sans Light" charset="0"/>
              </a:rPr>
              <a:t>after</a:t>
            </a:r>
            <a:r>
              <a:rPr lang="en-US" sz="2000">
                <a:latin typeface="Open Sans Light" charset="0"/>
              </a:rPr>
              <a:t> war-G]		[war-G </a:t>
            </a:r>
            <a:r>
              <a:rPr lang="en-US" sz="2000" b="1">
                <a:latin typeface="Open Sans Light" charset="0"/>
              </a:rPr>
              <a:t>after</a:t>
            </a:r>
            <a:r>
              <a:rPr lang="en-US" sz="2000">
                <a:latin typeface="Open Sans Light" charset="0"/>
              </a:rPr>
              <a:t>]</a:t>
            </a:r>
          </a:p>
          <a:p>
            <a:pPr marL="0" indent="0">
              <a:buFontTx/>
              <a:buNone/>
            </a:pPr>
            <a:r>
              <a:rPr lang="en-US" sz="2000">
                <a:latin typeface="Open Sans Light" charset="0"/>
              </a:rPr>
              <a:t>		‘</a:t>
            </a:r>
            <a:r>
              <a:rPr lang="en-US" altLang="ja-JP" sz="2000" b="1">
                <a:latin typeface="Open Sans Light" charset="0"/>
              </a:rPr>
              <a:t>after</a:t>
            </a:r>
            <a:r>
              <a:rPr lang="en-US" altLang="ja-JP" sz="2000">
                <a:latin typeface="Open Sans Light" charset="0"/>
              </a:rPr>
              <a:t> the war</a:t>
            </a:r>
            <a:r>
              <a:rPr lang="en-US" sz="2000">
                <a:latin typeface="Open Sans Light" charset="0"/>
              </a:rPr>
              <a:t>’</a:t>
            </a:r>
            <a:endParaRPr lang="en-US" altLang="ja-JP" sz="2000">
              <a:latin typeface="Open Sans Light" charset="0"/>
            </a:endParaRPr>
          </a:p>
          <a:p>
            <a:pPr marL="0" indent="0">
              <a:buFont typeface="Arial" charset="0"/>
              <a:buNone/>
            </a:pPr>
            <a:endParaRPr lang="en-US">
              <a:latin typeface="Open Sans Light" charset="0"/>
            </a:endParaRPr>
          </a:p>
        </p:txBody>
      </p:sp>
      <p:pic>
        <p:nvPicPr>
          <p:cNvPr id="624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0875" y="0"/>
            <a:ext cx="2143125"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2450" y="2486025"/>
            <a:ext cx="2925763"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eft Arrow 5"/>
          <p:cNvSpPr/>
          <p:nvPr/>
        </p:nvSpPr>
        <p:spPr>
          <a:xfrm rot="2160000">
            <a:off x="7207250" y="3417888"/>
            <a:ext cx="1008063" cy="431800"/>
          </a:xfrm>
          <a:prstGeom prst="lef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470" name="TextBox 4"/>
          <p:cNvSpPr txBox="1">
            <a:spLocks noChangeArrowheads="1"/>
          </p:cNvSpPr>
          <p:nvPr/>
        </p:nvSpPr>
        <p:spPr bwMode="auto">
          <a:xfrm>
            <a:off x="7099300" y="3905250"/>
            <a:ext cx="2044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000">
                <a:latin typeface="Arial" charset="0"/>
              </a:rPr>
              <a:t>5 = North Saami</a:t>
            </a:r>
          </a:p>
        </p:txBody>
      </p:sp>
    </p:spTree>
    <p:extLst>
      <p:ext uri="{BB962C8B-B14F-4D97-AF65-F5344CB8AC3E}">
        <p14:creationId xmlns:p14="http://schemas.microsoft.com/office/powerpoint/2010/main" val="15908559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669925" y="300038"/>
            <a:ext cx="8220075" cy="1217612"/>
          </a:xfrm>
        </p:spPr>
        <p:txBody>
          <a:bodyPr/>
          <a:lstStyle/>
          <a:p>
            <a:r>
              <a:rPr lang="nb-NO" sz="2800">
                <a:latin typeface="Open Sans Light" charset="0"/>
              </a:rPr>
              <a:t>Radial Category Profiles: </a:t>
            </a:r>
            <a:br>
              <a:rPr lang="nb-NO" sz="2800">
                <a:latin typeface="Open Sans Light" charset="0"/>
              </a:rPr>
            </a:br>
            <a:r>
              <a:rPr lang="nb-NO" sz="2800">
                <a:latin typeface="Open Sans Light" charset="0"/>
              </a:rPr>
              <a:t>North Saami ambipositions</a:t>
            </a:r>
            <a:endParaRPr lang="en-US">
              <a:latin typeface="Open Sans" charset="0"/>
            </a:endParaRPr>
          </a:p>
        </p:txBody>
      </p:sp>
      <p:sp>
        <p:nvSpPr>
          <p:cNvPr id="63490" name="Content Placeholder 2"/>
          <p:cNvSpPr>
            <a:spLocks noGrp="1"/>
          </p:cNvSpPr>
          <p:nvPr>
            <p:ph idx="1"/>
          </p:nvPr>
        </p:nvSpPr>
        <p:spPr/>
        <p:txBody>
          <a:bodyPr/>
          <a:lstStyle/>
          <a:p>
            <a:pPr marL="0" indent="0">
              <a:spcBef>
                <a:spcPct val="0"/>
              </a:spcBef>
              <a:buFont typeface="Arial" charset="0"/>
              <a:buNone/>
            </a:pPr>
            <a:r>
              <a:rPr lang="en-US" sz="2400" b="1">
                <a:latin typeface="Open Sans Light" charset="0"/>
              </a:rPr>
              <a:t>Big Questions:</a:t>
            </a:r>
          </a:p>
          <a:p>
            <a:pPr marL="0" indent="0">
              <a:spcBef>
                <a:spcPct val="0"/>
              </a:spcBef>
              <a:buFont typeface="Arial" charset="0"/>
              <a:buNone/>
            </a:pPr>
            <a:endParaRPr lang="en-US">
              <a:latin typeface="Open Sans Light" charset="0"/>
            </a:endParaRPr>
          </a:p>
          <a:p>
            <a:pPr marL="0" indent="0">
              <a:spcBef>
                <a:spcPct val="0"/>
              </a:spcBef>
              <a:buFont typeface="Arial" charset="0"/>
              <a:buNone/>
            </a:pPr>
            <a:r>
              <a:rPr lang="nb-NO" sz="2400">
                <a:latin typeface="Open Sans Light" charset="0"/>
              </a:rPr>
              <a:t>What is the relationship between form and meaning?</a:t>
            </a:r>
          </a:p>
          <a:p>
            <a:pPr marL="0" indent="0">
              <a:spcBef>
                <a:spcPct val="0"/>
              </a:spcBef>
              <a:buFont typeface="Arial" charset="0"/>
              <a:buNone/>
            </a:pPr>
            <a:r>
              <a:rPr lang="nb-NO" sz="2400">
                <a:latin typeface="Open Sans Light" charset="0"/>
              </a:rPr>
              <a:t>	</a:t>
            </a:r>
            <a:r>
              <a:rPr lang="nb-NO" sz="2400" i="1">
                <a:latin typeface="Open Sans Light" charset="0"/>
              </a:rPr>
              <a:t>➜What is the relationship between position (preposition vs. postposition) and meaning?</a:t>
            </a:r>
          </a:p>
          <a:p>
            <a:pPr marL="0" indent="0" eaLnBrk="1" hangingPunct="1">
              <a:spcBef>
                <a:spcPct val="0"/>
              </a:spcBef>
              <a:buFont typeface="Arial" charset="0"/>
              <a:buNone/>
            </a:pPr>
            <a:r>
              <a:rPr lang="nb-NO" sz="2400" i="1">
                <a:latin typeface="Open Sans Light" charset="0"/>
              </a:rPr>
              <a:t>	</a:t>
            </a:r>
          </a:p>
          <a:p>
            <a:pPr marL="0" indent="0" eaLnBrk="1" hangingPunct="1">
              <a:spcBef>
                <a:spcPct val="0"/>
              </a:spcBef>
              <a:buFont typeface="Arial" charset="0"/>
              <a:buNone/>
            </a:pPr>
            <a:r>
              <a:rPr lang="nb-NO" sz="2400">
                <a:latin typeface="Open Sans Light" charset="0"/>
              </a:rPr>
              <a:t>What is the influence of majority languages (prepositional languages in West vs. postpositional languages in East)?</a:t>
            </a:r>
          </a:p>
          <a:p>
            <a:pPr marL="0" indent="0" eaLnBrk="1" hangingPunct="1">
              <a:spcBef>
                <a:spcPct val="0"/>
              </a:spcBef>
              <a:buFont typeface="Arial" charset="0"/>
              <a:buNone/>
            </a:pPr>
            <a:endParaRPr lang="nb-NO" sz="2400">
              <a:latin typeface="Open Sans Light" charset="0"/>
            </a:endParaRPr>
          </a:p>
          <a:p>
            <a:pPr marL="0" indent="0" eaLnBrk="1" hangingPunct="1">
              <a:spcBef>
                <a:spcPct val="0"/>
              </a:spcBef>
              <a:buFont typeface="Arial" charset="0"/>
              <a:buNone/>
            </a:pPr>
            <a:r>
              <a:rPr lang="nb-NO" sz="2400">
                <a:latin typeface="Open Sans Light" charset="0"/>
              </a:rPr>
              <a:t>Is there a relationship between frequency of ambipositions and their use to distinguish meaning?</a:t>
            </a:r>
          </a:p>
          <a:p>
            <a:pPr marL="0" indent="0" eaLnBrk="1" hangingPunct="1">
              <a:lnSpc>
                <a:spcPct val="70000"/>
              </a:lnSpc>
              <a:buFont typeface="Arial" charset="0"/>
              <a:buNone/>
            </a:pPr>
            <a:endParaRPr lang="nb-NO" sz="2400">
              <a:latin typeface="Open Sans Light" charset="0"/>
            </a:endParaRPr>
          </a:p>
        </p:txBody>
      </p:sp>
    </p:spTree>
    <p:extLst>
      <p:ext uri="{BB962C8B-B14F-4D97-AF65-F5344CB8AC3E}">
        <p14:creationId xmlns:p14="http://schemas.microsoft.com/office/powerpoint/2010/main" val="9510776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669925" y="300038"/>
            <a:ext cx="8220075" cy="1217612"/>
          </a:xfrm>
        </p:spPr>
        <p:txBody>
          <a:bodyPr/>
          <a:lstStyle/>
          <a:p>
            <a:r>
              <a:rPr lang="nb-NO" sz="2800">
                <a:latin typeface="Open Sans Light" charset="0"/>
              </a:rPr>
              <a:t>Radial Category Profiles: </a:t>
            </a:r>
            <a:br>
              <a:rPr lang="nb-NO" sz="2800">
                <a:latin typeface="Open Sans Light" charset="0"/>
              </a:rPr>
            </a:br>
            <a:r>
              <a:rPr lang="nb-NO" sz="2800">
                <a:latin typeface="Open Sans Light" charset="0"/>
              </a:rPr>
              <a:t>North Saami ambipositions</a:t>
            </a:r>
            <a:endParaRPr lang="en-US">
              <a:latin typeface="Open Sans" charset="0"/>
            </a:endParaRPr>
          </a:p>
        </p:txBody>
      </p:sp>
      <p:sp>
        <p:nvSpPr>
          <p:cNvPr id="64514" name="Content Placeholder 2"/>
          <p:cNvSpPr>
            <a:spLocks noGrp="1"/>
          </p:cNvSpPr>
          <p:nvPr>
            <p:ph idx="1"/>
          </p:nvPr>
        </p:nvSpPr>
        <p:spPr/>
        <p:txBody>
          <a:bodyPr/>
          <a:lstStyle/>
          <a:p>
            <a:pPr marL="0" indent="0">
              <a:spcBef>
                <a:spcPct val="0"/>
              </a:spcBef>
              <a:buFont typeface="Arial" charset="0"/>
              <a:buNone/>
            </a:pPr>
            <a:r>
              <a:rPr lang="en-US" sz="2400" b="1">
                <a:latin typeface="Open Sans Light" charset="0"/>
              </a:rPr>
              <a:t>Theoretical focus:</a:t>
            </a:r>
          </a:p>
          <a:p>
            <a:pPr marL="0" indent="0">
              <a:spcBef>
                <a:spcPct val="0"/>
              </a:spcBef>
              <a:buFont typeface="Arial" charset="0"/>
              <a:buNone/>
            </a:pPr>
            <a:endParaRPr lang="en-US">
              <a:latin typeface="Open Sans Light" charset="0"/>
            </a:endParaRPr>
          </a:p>
          <a:p>
            <a:pPr marL="0" indent="0">
              <a:spcBef>
                <a:spcPct val="0"/>
              </a:spcBef>
              <a:buFont typeface="Arial" charset="0"/>
              <a:buNone/>
            </a:pPr>
            <a:r>
              <a:rPr lang="nb-NO" sz="2400">
                <a:latin typeface="Open Sans Light" charset="0"/>
              </a:rPr>
              <a:t>Can we measure the difference between uses in preposition vs. postposition?</a:t>
            </a:r>
          </a:p>
          <a:p>
            <a:pPr marL="0" indent="0">
              <a:spcBef>
                <a:spcPct val="0"/>
              </a:spcBef>
              <a:buFont typeface="Arial" charset="0"/>
              <a:buNone/>
            </a:pPr>
            <a:endParaRPr lang="nb-NO" sz="2400">
              <a:latin typeface="Open Sans Light" charset="0"/>
            </a:endParaRPr>
          </a:p>
          <a:p>
            <a:pPr marL="0" indent="0">
              <a:spcBef>
                <a:spcPct val="0"/>
              </a:spcBef>
              <a:buFont typeface="Arial" charset="0"/>
              <a:buNone/>
            </a:pPr>
            <a:r>
              <a:rPr lang="nb-NO" sz="2400">
                <a:latin typeface="Open Sans Light" charset="0"/>
              </a:rPr>
              <a:t>Can we model the meanings in terms of a radial category?</a:t>
            </a:r>
          </a:p>
          <a:p>
            <a:pPr marL="0" indent="0">
              <a:spcBef>
                <a:spcPct val="0"/>
              </a:spcBef>
              <a:buFont typeface="Arial" charset="0"/>
              <a:buNone/>
            </a:pPr>
            <a:endParaRPr lang="nb-NO" sz="2400">
              <a:latin typeface="Open Sans Light" charset="0"/>
            </a:endParaRPr>
          </a:p>
          <a:p>
            <a:pPr marL="0" indent="0">
              <a:spcBef>
                <a:spcPct val="0"/>
              </a:spcBef>
              <a:buFont typeface="Arial" charset="0"/>
              <a:buNone/>
            </a:pPr>
            <a:r>
              <a:rPr lang="nb-NO" sz="2400">
                <a:latin typeface="Open Sans Light" charset="0"/>
              </a:rPr>
              <a:t>Can we measure dialectal differences?</a:t>
            </a:r>
          </a:p>
          <a:p>
            <a:pPr marL="0" indent="0" eaLnBrk="1" hangingPunct="1">
              <a:spcBef>
                <a:spcPct val="0"/>
              </a:spcBef>
              <a:buFont typeface="Arial" charset="0"/>
              <a:buNone/>
            </a:pPr>
            <a:r>
              <a:rPr lang="nb-NO" sz="2400" i="1">
                <a:latin typeface="Open Sans Light" charset="0"/>
              </a:rPr>
              <a:t>	</a:t>
            </a:r>
          </a:p>
          <a:p>
            <a:pPr marL="0" indent="0" eaLnBrk="1" hangingPunct="1">
              <a:lnSpc>
                <a:spcPct val="70000"/>
              </a:lnSpc>
              <a:buFont typeface="Arial" charset="0"/>
              <a:buNone/>
            </a:pPr>
            <a:endParaRPr lang="nb-NO" sz="2400">
              <a:latin typeface="Open Sans Light" charset="0"/>
            </a:endParaRPr>
          </a:p>
        </p:txBody>
      </p:sp>
    </p:spTree>
    <p:extLst>
      <p:ext uri="{BB962C8B-B14F-4D97-AF65-F5344CB8AC3E}">
        <p14:creationId xmlns:p14="http://schemas.microsoft.com/office/powerpoint/2010/main" val="263095233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669925" y="300038"/>
            <a:ext cx="8220075" cy="1217612"/>
          </a:xfrm>
        </p:spPr>
        <p:txBody>
          <a:bodyPr/>
          <a:lstStyle/>
          <a:p>
            <a:r>
              <a:rPr lang="nb-NO" sz="2800">
                <a:latin typeface="Open Sans Light" charset="0"/>
              </a:rPr>
              <a:t>Radial Category Profiles: </a:t>
            </a:r>
            <a:br>
              <a:rPr lang="nb-NO" sz="2800">
                <a:latin typeface="Open Sans Light" charset="0"/>
              </a:rPr>
            </a:br>
            <a:r>
              <a:rPr lang="nb-NO" sz="2800">
                <a:latin typeface="Open Sans Light" charset="0"/>
              </a:rPr>
              <a:t>North Saami ambipositions</a:t>
            </a:r>
            <a:endParaRPr lang="en-US">
              <a:latin typeface="Open Sans" charset="0"/>
            </a:endParaRPr>
          </a:p>
        </p:txBody>
      </p:sp>
      <p:sp>
        <p:nvSpPr>
          <p:cNvPr id="65538" name="Content Placeholder 2"/>
          <p:cNvSpPr>
            <a:spLocks noGrp="1"/>
          </p:cNvSpPr>
          <p:nvPr>
            <p:ph idx="1"/>
          </p:nvPr>
        </p:nvSpPr>
        <p:spPr>
          <a:xfrm>
            <a:off x="328613" y="1751013"/>
            <a:ext cx="8469312" cy="4375150"/>
          </a:xfrm>
        </p:spPr>
        <p:txBody>
          <a:bodyPr>
            <a:normAutofit lnSpcReduction="10000"/>
          </a:bodyPr>
          <a:lstStyle/>
          <a:p>
            <a:pPr marL="0" indent="0">
              <a:spcBef>
                <a:spcPct val="0"/>
              </a:spcBef>
              <a:buFont typeface="Arial" charset="0"/>
              <a:buNone/>
            </a:pPr>
            <a:r>
              <a:rPr lang="en-US" sz="2400" b="1">
                <a:latin typeface="Open Sans Light" charset="0"/>
              </a:rPr>
              <a:t>Operationalization:</a:t>
            </a:r>
          </a:p>
          <a:p>
            <a:pPr marL="0" indent="0">
              <a:spcBef>
                <a:spcPct val="0"/>
              </a:spcBef>
              <a:buFont typeface="Arial" charset="0"/>
              <a:buNone/>
            </a:pPr>
            <a:endParaRPr lang="en-US">
              <a:latin typeface="Open Sans Light" charset="0"/>
            </a:endParaRPr>
          </a:p>
          <a:p>
            <a:pPr marL="0" indent="0">
              <a:buFont typeface="Arial" charset="0"/>
              <a:buNone/>
            </a:pPr>
            <a:r>
              <a:rPr lang="en-US" sz="2200">
                <a:latin typeface="Open Sans Light" charset="0"/>
              </a:rPr>
              <a:t>Radial category profiling: differences in the frequency distribution of uses across two or more near-synonyms</a:t>
            </a:r>
            <a:endParaRPr lang="nb-NO" sz="2200">
              <a:latin typeface="Open Sans Light" charset="0"/>
            </a:endParaRPr>
          </a:p>
          <a:p>
            <a:pPr marL="0" lvl="1" indent="0">
              <a:spcBef>
                <a:spcPct val="0"/>
              </a:spcBef>
              <a:buFont typeface="Arial" charset="0"/>
              <a:buNone/>
            </a:pPr>
            <a:r>
              <a:rPr lang="nb-NO" sz="2200" i="1">
                <a:latin typeface="Open Sans Light" charset="0"/>
              </a:rPr>
              <a:t>	➜Distribution across uses in radial category for preposition vs. postposition</a:t>
            </a:r>
          </a:p>
          <a:p>
            <a:pPr marL="0" indent="0" eaLnBrk="1" hangingPunct="1">
              <a:spcBef>
                <a:spcPct val="0"/>
              </a:spcBef>
              <a:buFont typeface="Arial" charset="0"/>
              <a:buNone/>
            </a:pPr>
            <a:r>
              <a:rPr lang="nb-NO" sz="2200" i="1">
                <a:latin typeface="Open Sans Light" charset="0"/>
              </a:rPr>
              <a:t>	</a:t>
            </a:r>
          </a:p>
          <a:p>
            <a:pPr marL="0" indent="0" eaLnBrk="1" hangingPunct="1">
              <a:buFont typeface="Arial" charset="0"/>
              <a:buNone/>
            </a:pPr>
            <a:r>
              <a:rPr lang="nb-NO" sz="2200">
                <a:latin typeface="Open Sans Light" charset="0"/>
              </a:rPr>
              <a:t>Data: 100+ sentences for each position from 10M word newspaper corpus, plus exx. from literature, Bible translation</a:t>
            </a:r>
          </a:p>
          <a:p>
            <a:pPr marL="0" indent="0" eaLnBrk="1" hangingPunct="1">
              <a:buFont typeface="Arial" charset="0"/>
              <a:buNone/>
            </a:pPr>
            <a:endParaRPr lang="nb-NO" sz="2200">
              <a:latin typeface="Open Sans Light" charset="0"/>
            </a:endParaRPr>
          </a:p>
          <a:p>
            <a:pPr marL="0" indent="0" eaLnBrk="1" hangingPunct="1">
              <a:buFont typeface="Arial" charset="0"/>
              <a:buNone/>
            </a:pPr>
            <a:r>
              <a:rPr lang="nb-NO" sz="2200">
                <a:latin typeface="Open Sans Light" charset="0"/>
              </a:rPr>
              <a:t>Statistics:</a:t>
            </a:r>
          </a:p>
          <a:p>
            <a:pPr marL="0" indent="0" eaLnBrk="1" hangingPunct="1">
              <a:buFont typeface="Arial" charset="0"/>
              <a:buNone/>
            </a:pPr>
            <a:r>
              <a:rPr lang="nb-NO" sz="2200">
                <a:latin typeface="Open Sans Light" charset="0"/>
              </a:rPr>
              <a:t>	Chi-square, Cramer’s V effect size</a:t>
            </a:r>
          </a:p>
        </p:txBody>
      </p:sp>
    </p:spTree>
    <p:extLst>
      <p:ext uri="{BB962C8B-B14F-4D97-AF65-F5344CB8AC3E}">
        <p14:creationId xmlns:p14="http://schemas.microsoft.com/office/powerpoint/2010/main" val="128500179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nb-NO" sz="3200">
                <a:latin typeface="Verdana" charset="0"/>
                <a:cs typeface="ＭＳ Ｐゴシック" charset="0"/>
              </a:rPr>
              <a:t>Radial categories</a:t>
            </a:r>
            <a:r>
              <a:rPr lang="en-US" sz="3200">
                <a:latin typeface="Verdana" charset="0"/>
                <a:cs typeface="ＭＳ Ｐゴシック" charset="0"/>
              </a:rPr>
              <a:t>:</a:t>
            </a:r>
            <a:br>
              <a:rPr lang="en-US" sz="3200">
                <a:latin typeface="Verdana" charset="0"/>
                <a:cs typeface="ＭＳ Ｐゴシック" charset="0"/>
              </a:rPr>
            </a:br>
            <a:r>
              <a:rPr lang="nb-NO" sz="3200" i="1">
                <a:latin typeface="Verdana" charset="0"/>
                <a:cs typeface="ＭＳ Ｐゴシック" charset="0"/>
              </a:rPr>
              <a:t>mieht</a:t>
            </a:r>
            <a:r>
              <a:rPr lang="se-NO" sz="3200" i="1">
                <a:latin typeface="Verdana" charset="0"/>
                <a:cs typeface="ＭＳ Ｐゴシック" charset="0"/>
              </a:rPr>
              <a:t>á</a:t>
            </a:r>
            <a:r>
              <a:rPr lang="se-NO" sz="3200">
                <a:latin typeface="Verdana" charset="0"/>
                <a:cs typeface="ＭＳ Ｐゴシック" charset="0"/>
              </a:rPr>
              <a:t> ‘</a:t>
            </a:r>
            <a:r>
              <a:rPr lang="nb-NO" altLang="ja-JP" sz="3200">
                <a:latin typeface="Verdana" charset="0"/>
                <a:cs typeface="ＭＳ Ｐゴシック" charset="0"/>
              </a:rPr>
              <a:t>over</a:t>
            </a:r>
            <a:r>
              <a:rPr lang="se-NO" sz="3200">
                <a:latin typeface="Verdana" charset="0"/>
                <a:cs typeface="ＭＳ Ｐゴシック" charset="0"/>
              </a:rPr>
              <a:t>’</a:t>
            </a:r>
            <a:r>
              <a:rPr lang="se-NO" altLang="ja-JP" sz="3200">
                <a:latin typeface="Verdana" charset="0"/>
                <a:cs typeface="ＭＳ Ｐゴシック" charset="0"/>
              </a:rPr>
              <a:t> </a:t>
            </a:r>
            <a:r>
              <a:rPr lang="nb-NO" altLang="ja-JP" sz="3200">
                <a:latin typeface="Verdana" charset="0"/>
                <a:cs typeface="ＭＳ Ｐゴシック" charset="0"/>
              </a:rPr>
              <a:t>in newspapers</a:t>
            </a:r>
            <a:endParaRPr lang="en-US" sz="3200">
              <a:latin typeface="Verdana" charset="0"/>
              <a:cs typeface="ＭＳ Ｐゴシック" charset="0"/>
            </a:endParaRPr>
          </a:p>
        </p:txBody>
      </p:sp>
      <p:sp>
        <p:nvSpPr>
          <p:cNvPr id="6656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FFA5D602-0F5D-C04C-9BAA-191461B763F8}" type="datetime1">
              <a:rPr lang="nb-NO" sz="800">
                <a:solidFill>
                  <a:srgbClr val="AFBD22"/>
                </a:solidFill>
                <a:latin typeface="Verdana" charset="0"/>
              </a:rPr>
              <a:pPr eaLnBrk="1" fontAlgn="base" hangingPunct="1">
                <a:spcBef>
                  <a:spcPct val="0"/>
                </a:spcBef>
                <a:spcAft>
                  <a:spcPct val="0"/>
                </a:spcAft>
              </a:pPr>
              <a:t>2/26/15</a:t>
            </a:fld>
            <a:endParaRPr lang="nb-NO" sz="800">
              <a:solidFill>
                <a:srgbClr val="AFBD22"/>
              </a:solidFill>
              <a:latin typeface="Verdana" charset="0"/>
            </a:endParaRPr>
          </a:p>
        </p:txBody>
      </p:sp>
      <p:sp>
        <p:nvSpPr>
          <p:cNvPr id="66563" name="Slide Number Placeholder 4"/>
          <p:cNvSpPr>
            <a:spLocks noGrp="1"/>
          </p:cNvSpPr>
          <p:nvPr>
            <p:ph type="sldNum" sz="quarter" idx="12"/>
          </p:nvPr>
        </p:nvSpPr>
        <p:spPr bwMode="auto">
          <a:xfrm>
            <a:off x="1490663"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l" eaLnBrk="1" fontAlgn="base" hangingPunct="1">
              <a:spcBef>
                <a:spcPct val="0"/>
              </a:spcBef>
              <a:spcAft>
                <a:spcPct val="0"/>
              </a:spcAft>
            </a:pPr>
            <a:fld id="{6EE0BD6A-8FE5-6142-A86F-AB0F3AEB4F3D}" type="slidenum">
              <a:rPr lang="nb-NO" sz="800">
                <a:solidFill>
                  <a:srgbClr val="AFBD22"/>
                </a:solidFill>
                <a:latin typeface="Verdana" charset="0"/>
              </a:rPr>
              <a:pPr algn="l" eaLnBrk="1" fontAlgn="base" hangingPunct="1">
                <a:spcBef>
                  <a:spcPct val="0"/>
                </a:spcBef>
                <a:spcAft>
                  <a:spcPct val="0"/>
                </a:spcAft>
              </a:pPr>
              <a:t>67</a:t>
            </a:fld>
            <a:endParaRPr lang="nb-NO" sz="800">
              <a:solidFill>
                <a:srgbClr val="AFBD22"/>
              </a:solidFill>
              <a:latin typeface="Verdana" charset="0"/>
            </a:endParaRPr>
          </a:p>
        </p:txBody>
      </p:sp>
      <p:sp>
        <p:nvSpPr>
          <p:cNvPr id="30" name="Oval 29"/>
          <p:cNvSpPr/>
          <p:nvPr/>
        </p:nvSpPr>
        <p:spPr>
          <a:xfrm>
            <a:off x="900113" y="2168525"/>
            <a:ext cx="1223962" cy="1223963"/>
          </a:xfrm>
          <a:prstGeom prst="ellipse">
            <a:avLst/>
          </a:prstGeom>
          <a:noFill/>
          <a:ln w="38100" cmpd="sng">
            <a:solidFill>
              <a:srgbClr val="566C1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6565" name="TextBox 30"/>
          <p:cNvSpPr txBox="1">
            <a:spLocks noChangeArrowheads="1"/>
          </p:cNvSpPr>
          <p:nvPr/>
        </p:nvSpPr>
        <p:spPr bwMode="auto">
          <a:xfrm>
            <a:off x="1149350" y="2457450"/>
            <a:ext cx="736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nb-NO" sz="2000">
                <a:latin typeface="Arial" charset="0"/>
              </a:rPr>
              <a:t>time</a:t>
            </a:r>
            <a:endParaRPr lang="en-US" sz="2000">
              <a:latin typeface="Arial" charset="0"/>
            </a:endParaRPr>
          </a:p>
          <a:p>
            <a:pPr algn="ctr" eaLnBrk="1" hangingPunct="1"/>
            <a:r>
              <a:rPr lang="nb-NO" sz="2000">
                <a:latin typeface="Arial" charset="0"/>
              </a:rPr>
              <a:t>9</a:t>
            </a:r>
            <a:r>
              <a:rPr lang="ru-RU" sz="2000">
                <a:latin typeface="Arial" charset="0"/>
              </a:rPr>
              <a:t>%</a:t>
            </a:r>
            <a:endParaRPr lang="en-US" sz="2000">
              <a:latin typeface="Arial" charset="0"/>
            </a:endParaRPr>
          </a:p>
        </p:txBody>
      </p:sp>
      <p:sp>
        <p:nvSpPr>
          <p:cNvPr id="32" name="Oval 31"/>
          <p:cNvSpPr/>
          <p:nvPr/>
        </p:nvSpPr>
        <p:spPr>
          <a:xfrm>
            <a:off x="2844800" y="2168525"/>
            <a:ext cx="1223963" cy="1223963"/>
          </a:xfrm>
          <a:prstGeom prst="ellipse">
            <a:avLst/>
          </a:prstGeom>
          <a:noFill/>
          <a:ln w="190500" cmpd="sng">
            <a:solidFill>
              <a:srgbClr val="566C1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6567" name="TextBox 32"/>
          <p:cNvSpPr txBox="1">
            <a:spLocks noChangeArrowheads="1"/>
          </p:cNvSpPr>
          <p:nvPr/>
        </p:nvSpPr>
        <p:spPr bwMode="auto">
          <a:xfrm>
            <a:off x="2986088" y="2457450"/>
            <a:ext cx="977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nb-NO" sz="2000">
                <a:latin typeface="Arial" charset="0"/>
              </a:rPr>
              <a:t>extent</a:t>
            </a:r>
            <a:endParaRPr lang="en-US" sz="2000">
              <a:latin typeface="Arial" charset="0"/>
            </a:endParaRPr>
          </a:p>
          <a:p>
            <a:pPr algn="ctr" eaLnBrk="1" hangingPunct="1"/>
            <a:r>
              <a:rPr lang="ru-RU" sz="2000">
                <a:latin typeface="Arial" charset="0"/>
              </a:rPr>
              <a:t>7</a:t>
            </a:r>
            <a:r>
              <a:rPr lang="nb-NO" sz="2000">
                <a:latin typeface="Arial" charset="0"/>
              </a:rPr>
              <a:t>9</a:t>
            </a:r>
            <a:r>
              <a:rPr lang="ru-RU" sz="2000">
                <a:latin typeface="Arial" charset="0"/>
              </a:rPr>
              <a:t>%</a:t>
            </a:r>
            <a:endParaRPr lang="en-US" sz="2000">
              <a:latin typeface="Arial" charset="0"/>
            </a:endParaRPr>
          </a:p>
        </p:txBody>
      </p:sp>
      <p:sp>
        <p:nvSpPr>
          <p:cNvPr id="34" name="Oval 33"/>
          <p:cNvSpPr/>
          <p:nvPr/>
        </p:nvSpPr>
        <p:spPr>
          <a:xfrm>
            <a:off x="1836738" y="3681413"/>
            <a:ext cx="1223962" cy="1223962"/>
          </a:xfrm>
          <a:prstGeom prst="ellipse">
            <a:avLst/>
          </a:prstGeom>
          <a:noFill/>
          <a:ln w="38100" cmpd="sng">
            <a:solidFill>
              <a:srgbClr val="566C1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6569" name="TextBox 34"/>
          <p:cNvSpPr txBox="1">
            <a:spLocks noChangeArrowheads="1"/>
          </p:cNvSpPr>
          <p:nvPr/>
        </p:nvSpPr>
        <p:spPr bwMode="auto">
          <a:xfrm>
            <a:off x="1898650" y="3968750"/>
            <a:ext cx="10683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nb-NO" sz="2000">
                <a:latin typeface="Arial" charset="0"/>
              </a:rPr>
              <a:t>motion</a:t>
            </a:r>
            <a:endParaRPr lang="en-US" sz="2000">
              <a:latin typeface="Arial" charset="0"/>
            </a:endParaRPr>
          </a:p>
          <a:p>
            <a:pPr algn="ctr" eaLnBrk="1" hangingPunct="1"/>
            <a:r>
              <a:rPr lang="ru-RU" sz="2000">
                <a:latin typeface="Arial" charset="0"/>
              </a:rPr>
              <a:t>12%</a:t>
            </a:r>
            <a:endParaRPr lang="en-US" sz="2000">
              <a:latin typeface="Arial" charset="0"/>
            </a:endParaRPr>
          </a:p>
        </p:txBody>
      </p:sp>
      <p:cxnSp>
        <p:nvCxnSpPr>
          <p:cNvPr id="36" name="Straight Connector 35"/>
          <p:cNvCxnSpPr>
            <a:stCxn id="32" idx="2"/>
            <a:endCxn id="34" idx="0"/>
          </p:cNvCxnSpPr>
          <p:nvPr/>
        </p:nvCxnSpPr>
        <p:spPr>
          <a:xfrm flipH="1">
            <a:off x="2447925" y="2781300"/>
            <a:ext cx="396875" cy="900113"/>
          </a:xfrm>
          <a:prstGeom prst="line">
            <a:avLst/>
          </a:prstGeom>
          <a:ln>
            <a:solidFill>
              <a:srgbClr val="566C1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30" idx="6"/>
            <a:endCxn id="34" idx="0"/>
          </p:cNvCxnSpPr>
          <p:nvPr/>
        </p:nvCxnSpPr>
        <p:spPr>
          <a:xfrm>
            <a:off x="2124075" y="2781300"/>
            <a:ext cx="323850" cy="900113"/>
          </a:xfrm>
          <a:prstGeom prst="line">
            <a:avLst/>
          </a:prstGeom>
          <a:ln>
            <a:solidFill>
              <a:srgbClr val="566C1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0" idx="6"/>
            <a:endCxn id="32" idx="2"/>
          </p:cNvCxnSpPr>
          <p:nvPr/>
        </p:nvCxnSpPr>
        <p:spPr>
          <a:xfrm>
            <a:off x="2124075" y="2781300"/>
            <a:ext cx="720725" cy="0"/>
          </a:xfrm>
          <a:prstGeom prst="line">
            <a:avLst/>
          </a:prstGeom>
          <a:ln>
            <a:solidFill>
              <a:srgbClr val="566C11"/>
            </a:solidFill>
          </a:ln>
        </p:spPr>
        <p:style>
          <a:lnRef idx="2">
            <a:schemeClr val="accent1"/>
          </a:lnRef>
          <a:fillRef idx="0">
            <a:schemeClr val="accent1"/>
          </a:fillRef>
          <a:effectRef idx="1">
            <a:schemeClr val="accent1"/>
          </a:effectRef>
          <a:fontRef idx="minor">
            <a:schemeClr val="tx1"/>
          </a:fontRef>
        </p:style>
      </p:cxnSp>
      <p:sp>
        <p:nvSpPr>
          <p:cNvPr id="66573" name="TextBox 39"/>
          <p:cNvSpPr txBox="1">
            <a:spLocks noChangeArrowheads="1"/>
          </p:cNvSpPr>
          <p:nvPr/>
        </p:nvSpPr>
        <p:spPr bwMode="auto">
          <a:xfrm>
            <a:off x="1260475" y="5265738"/>
            <a:ext cx="2455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nb-NO" sz="3200">
                <a:latin typeface="Arial" charset="0"/>
              </a:rPr>
              <a:t>preposition</a:t>
            </a:r>
            <a:endParaRPr lang="en-US" sz="3200">
              <a:latin typeface="Arial" charset="0"/>
            </a:endParaRPr>
          </a:p>
        </p:txBody>
      </p:sp>
      <p:sp>
        <p:nvSpPr>
          <p:cNvPr id="23" name="Oval 22"/>
          <p:cNvSpPr/>
          <p:nvPr/>
        </p:nvSpPr>
        <p:spPr>
          <a:xfrm>
            <a:off x="4930775" y="2132013"/>
            <a:ext cx="1223963" cy="1223962"/>
          </a:xfrm>
          <a:prstGeom prst="ellipse">
            <a:avLst/>
          </a:prstGeom>
          <a:noFill/>
          <a:ln w="190500" cmpd="sng">
            <a:solidFill>
              <a:srgbClr val="566C1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6575" name="TextBox 6"/>
          <p:cNvSpPr txBox="1">
            <a:spLocks noChangeArrowheads="1"/>
          </p:cNvSpPr>
          <p:nvPr/>
        </p:nvSpPr>
        <p:spPr bwMode="auto">
          <a:xfrm>
            <a:off x="5180013" y="2420938"/>
            <a:ext cx="736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nb-NO" sz="2000">
                <a:latin typeface="Arial" charset="0"/>
              </a:rPr>
              <a:t>time</a:t>
            </a:r>
            <a:endParaRPr lang="en-US" sz="2000">
              <a:latin typeface="Arial" charset="0"/>
            </a:endParaRPr>
          </a:p>
          <a:p>
            <a:pPr algn="ctr" eaLnBrk="1" hangingPunct="1"/>
            <a:r>
              <a:rPr lang="en-US" sz="2000">
                <a:latin typeface="Arial" charset="0"/>
              </a:rPr>
              <a:t>95</a:t>
            </a:r>
            <a:r>
              <a:rPr lang="ru-RU" sz="2000">
                <a:latin typeface="Arial" charset="0"/>
              </a:rPr>
              <a:t>%</a:t>
            </a:r>
            <a:endParaRPr lang="en-US" sz="2000">
              <a:latin typeface="Arial" charset="0"/>
            </a:endParaRPr>
          </a:p>
        </p:txBody>
      </p:sp>
      <p:sp>
        <p:nvSpPr>
          <p:cNvPr id="25" name="Oval 24"/>
          <p:cNvSpPr/>
          <p:nvPr/>
        </p:nvSpPr>
        <p:spPr>
          <a:xfrm>
            <a:off x="6875463" y="2132013"/>
            <a:ext cx="1223962" cy="1223962"/>
          </a:xfrm>
          <a:prstGeom prst="ellipse">
            <a:avLst/>
          </a:prstGeom>
          <a:noFill/>
          <a:ln w="3175" cmpd="sng">
            <a:solidFill>
              <a:srgbClr val="566C1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6577" name="TextBox 8"/>
          <p:cNvSpPr txBox="1">
            <a:spLocks noChangeArrowheads="1"/>
          </p:cNvSpPr>
          <p:nvPr/>
        </p:nvSpPr>
        <p:spPr bwMode="auto">
          <a:xfrm>
            <a:off x="7016750" y="2420938"/>
            <a:ext cx="977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nb-NO" sz="2000">
                <a:latin typeface="Arial" charset="0"/>
              </a:rPr>
              <a:t>extent</a:t>
            </a:r>
            <a:endParaRPr lang="en-US" sz="2000">
              <a:latin typeface="Arial" charset="0"/>
            </a:endParaRPr>
          </a:p>
          <a:p>
            <a:pPr algn="ctr" eaLnBrk="1" hangingPunct="1"/>
            <a:r>
              <a:rPr lang="en-US" sz="2000">
                <a:latin typeface="Arial" charset="0"/>
              </a:rPr>
              <a:t>5</a:t>
            </a:r>
            <a:r>
              <a:rPr lang="ru-RU" sz="2000">
                <a:latin typeface="Arial" charset="0"/>
              </a:rPr>
              <a:t>%</a:t>
            </a:r>
            <a:endParaRPr lang="en-US" sz="2000">
              <a:latin typeface="Arial" charset="0"/>
            </a:endParaRPr>
          </a:p>
        </p:txBody>
      </p:sp>
      <p:cxnSp>
        <p:nvCxnSpPr>
          <p:cNvPr id="27" name="Straight Connector 26"/>
          <p:cNvCxnSpPr>
            <a:stCxn id="23" idx="6"/>
            <a:endCxn id="25" idx="2"/>
          </p:cNvCxnSpPr>
          <p:nvPr/>
        </p:nvCxnSpPr>
        <p:spPr>
          <a:xfrm>
            <a:off x="6154738" y="2744788"/>
            <a:ext cx="720725" cy="0"/>
          </a:xfrm>
          <a:prstGeom prst="line">
            <a:avLst/>
          </a:prstGeom>
          <a:ln>
            <a:solidFill>
              <a:srgbClr val="566C11"/>
            </a:solidFill>
          </a:ln>
        </p:spPr>
        <p:style>
          <a:lnRef idx="2">
            <a:schemeClr val="accent1"/>
          </a:lnRef>
          <a:fillRef idx="0">
            <a:schemeClr val="accent1"/>
          </a:fillRef>
          <a:effectRef idx="1">
            <a:schemeClr val="accent1"/>
          </a:effectRef>
          <a:fontRef idx="minor">
            <a:schemeClr val="tx1"/>
          </a:fontRef>
        </p:style>
      </p:cxnSp>
      <p:sp>
        <p:nvSpPr>
          <p:cNvPr id="66579" name="TextBox 38"/>
          <p:cNvSpPr txBox="1">
            <a:spLocks noChangeArrowheads="1"/>
          </p:cNvSpPr>
          <p:nvPr/>
        </p:nvSpPr>
        <p:spPr bwMode="auto">
          <a:xfrm>
            <a:off x="5218113" y="5229225"/>
            <a:ext cx="267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nb-NO" sz="3200">
                <a:latin typeface="Arial" charset="0"/>
              </a:rPr>
              <a:t>postposition</a:t>
            </a:r>
            <a:endParaRPr lang="en-US" sz="3200">
              <a:latin typeface="Arial" charset="0"/>
            </a:endParaRPr>
          </a:p>
        </p:txBody>
      </p:sp>
      <p:sp>
        <p:nvSpPr>
          <p:cNvPr id="66580" name="TextBox 1"/>
          <p:cNvSpPr txBox="1">
            <a:spLocks noChangeArrowheads="1"/>
          </p:cNvSpPr>
          <p:nvPr/>
        </p:nvSpPr>
        <p:spPr bwMode="auto">
          <a:xfrm>
            <a:off x="669925" y="5875338"/>
            <a:ext cx="7546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rPr>
              <a:t>chi-squ = 170, df = 2, p &lt; 2.2e-16; Cramer’s V = 0.85 </a:t>
            </a:r>
          </a:p>
        </p:txBody>
      </p:sp>
    </p:spTree>
    <p:extLst>
      <p:ext uri="{BB962C8B-B14F-4D97-AF65-F5344CB8AC3E}">
        <p14:creationId xmlns:p14="http://schemas.microsoft.com/office/powerpoint/2010/main" val="370417819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250825" y="333375"/>
            <a:ext cx="7777163" cy="1143000"/>
          </a:xfrm>
        </p:spPr>
        <p:txBody>
          <a:bodyPr/>
          <a:lstStyle/>
          <a:p>
            <a:r>
              <a:rPr lang="nb-NO">
                <a:latin typeface="Verdana" charset="0"/>
                <a:cs typeface="ＭＳ Ｐゴシック" charset="0"/>
              </a:rPr>
              <a:t>Distribution of adpostitions</a:t>
            </a:r>
            <a:endParaRPr lang="en-US">
              <a:latin typeface="Verdana" charset="0"/>
              <a:cs typeface="ＭＳ Ｐゴシック" charset="0"/>
            </a:endParaRPr>
          </a:p>
        </p:txBody>
      </p:sp>
      <p:sp>
        <p:nvSpPr>
          <p:cNvPr id="68610"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D3BA473E-D5AF-1143-AB24-E5CC0C84A421}" type="datetime1">
              <a:rPr lang="nb-NO" sz="800">
                <a:solidFill>
                  <a:srgbClr val="AFBD22"/>
                </a:solidFill>
                <a:latin typeface="Verdana" charset="0"/>
              </a:rPr>
              <a:pPr eaLnBrk="1" fontAlgn="base" hangingPunct="1">
                <a:spcBef>
                  <a:spcPct val="0"/>
                </a:spcBef>
                <a:spcAft>
                  <a:spcPct val="0"/>
                </a:spcAft>
              </a:pPr>
              <a:t>2/26/15</a:t>
            </a:fld>
            <a:endParaRPr lang="nb-NO" sz="800">
              <a:solidFill>
                <a:srgbClr val="AFBD22"/>
              </a:solidFill>
              <a:latin typeface="Verdana" charset="0"/>
            </a:endParaRPr>
          </a:p>
        </p:txBody>
      </p:sp>
      <p:sp>
        <p:nvSpPr>
          <p:cNvPr id="68611" name="Slide Number Placeholder 4"/>
          <p:cNvSpPr>
            <a:spLocks noGrp="1"/>
          </p:cNvSpPr>
          <p:nvPr>
            <p:ph type="sldNum" sz="quarter" idx="12"/>
          </p:nvPr>
        </p:nvSpPr>
        <p:spPr bwMode="auto">
          <a:xfrm>
            <a:off x="1490663"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l" eaLnBrk="1" fontAlgn="base" hangingPunct="1">
              <a:spcBef>
                <a:spcPct val="0"/>
              </a:spcBef>
              <a:spcAft>
                <a:spcPct val="0"/>
              </a:spcAft>
            </a:pPr>
            <a:fld id="{BD37602E-6F66-A040-9FF1-9721D263C971}" type="slidenum">
              <a:rPr lang="nb-NO" sz="800">
                <a:solidFill>
                  <a:srgbClr val="AFBD22"/>
                </a:solidFill>
                <a:latin typeface="Verdana" charset="0"/>
              </a:rPr>
              <a:pPr algn="l" eaLnBrk="1" fontAlgn="base" hangingPunct="1">
                <a:spcBef>
                  <a:spcPct val="0"/>
                </a:spcBef>
                <a:spcAft>
                  <a:spcPct val="0"/>
                </a:spcAft>
              </a:pPr>
              <a:t>68</a:t>
            </a:fld>
            <a:endParaRPr lang="nb-NO" sz="800">
              <a:solidFill>
                <a:srgbClr val="AFBD22"/>
              </a:solidFill>
              <a:latin typeface="Verdana" charset="0"/>
            </a:endParaRPr>
          </a:p>
        </p:txBody>
      </p:sp>
      <p:graphicFrame>
        <p:nvGraphicFramePr>
          <p:cNvPr id="9" name="Content Placeholder 8"/>
          <p:cNvGraphicFramePr>
            <a:graphicFrameLocks noGrp="1"/>
          </p:cNvGraphicFramePr>
          <p:nvPr>
            <p:ph idx="1"/>
          </p:nvPr>
        </p:nvGraphicFramePr>
        <p:xfrm>
          <a:off x="251520" y="836712"/>
          <a:ext cx="8424936" cy="5616624"/>
        </p:xfrm>
        <a:graphic>
          <a:graphicData uri="http://schemas.openxmlformats.org/drawingml/2006/chart">
            <c:chart xmlns:c="http://schemas.openxmlformats.org/drawingml/2006/chart" xmlns:r="http://schemas.openxmlformats.org/officeDocument/2006/relationships" r:id="rId2"/>
          </a:graphicData>
        </a:graphic>
      </p:graphicFrame>
      <p:sp>
        <p:nvSpPr>
          <p:cNvPr id="3" name="Rounded Rectangle 2"/>
          <p:cNvSpPr/>
          <p:nvPr/>
        </p:nvSpPr>
        <p:spPr>
          <a:xfrm>
            <a:off x="1116013" y="1052513"/>
            <a:ext cx="3816350" cy="5545137"/>
          </a:xfrm>
          <a:prstGeom prst="roundRect">
            <a:avLst/>
          </a:prstGeom>
          <a:noFill/>
          <a:ln w="76200" cmpd="sng">
            <a:solidFill>
              <a:srgbClr val="566C1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Cloud 4"/>
          <p:cNvSpPr/>
          <p:nvPr/>
        </p:nvSpPr>
        <p:spPr>
          <a:xfrm>
            <a:off x="4500563" y="333375"/>
            <a:ext cx="4464050" cy="3095625"/>
          </a:xfrm>
          <a:prstGeom prst="cloud">
            <a:avLst/>
          </a:prstGeom>
          <a:solidFill>
            <a:srgbClr val="FFFFFF"/>
          </a:solidFill>
          <a:ln w="76200" cmpd="sng">
            <a:solidFill>
              <a:srgbClr val="566C1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ru-RU" sz="2400" dirty="0">
                <a:solidFill>
                  <a:srgbClr val="566C11"/>
                </a:solidFill>
              </a:rPr>
              <a:t>Х</a:t>
            </a:r>
            <a:r>
              <a:rPr lang="ru-RU" sz="2400" baseline="30000" dirty="0">
                <a:solidFill>
                  <a:srgbClr val="566C11"/>
                </a:solidFill>
              </a:rPr>
              <a:t>2</a:t>
            </a:r>
            <a:r>
              <a:rPr lang="nb-NO" sz="2400" dirty="0">
                <a:solidFill>
                  <a:srgbClr val="566C11"/>
                </a:solidFill>
              </a:rPr>
              <a:t>=129.7, </a:t>
            </a:r>
            <a:r>
              <a:rPr lang="nb-NO" sz="2400" dirty="0" err="1">
                <a:solidFill>
                  <a:srgbClr val="566C11"/>
                </a:solidFill>
              </a:rPr>
              <a:t>df</a:t>
            </a:r>
            <a:r>
              <a:rPr lang="nb-NO" sz="2400" dirty="0">
                <a:solidFill>
                  <a:srgbClr val="566C11"/>
                </a:solidFill>
              </a:rPr>
              <a:t>=2, p&lt;2.2e-16</a:t>
            </a:r>
          </a:p>
          <a:p>
            <a:pPr algn="ctr">
              <a:defRPr/>
            </a:pPr>
            <a:r>
              <a:rPr lang="nb-NO" sz="2400" dirty="0" err="1">
                <a:solidFill>
                  <a:srgbClr val="566C11"/>
                </a:solidFill>
              </a:rPr>
              <a:t>Cramer’s</a:t>
            </a:r>
            <a:r>
              <a:rPr lang="nb-NO" sz="2400" dirty="0">
                <a:solidFill>
                  <a:srgbClr val="566C11"/>
                </a:solidFill>
              </a:rPr>
              <a:t> V=0.48</a:t>
            </a:r>
            <a:endParaRPr lang="en-US" sz="2400" dirty="0">
              <a:solidFill>
                <a:srgbClr val="566C11"/>
              </a:solidFill>
            </a:endParaRPr>
          </a:p>
        </p:txBody>
      </p:sp>
    </p:spTree>
    <p:extLst>
      <p:ext uri="{BB962C8B-B14F-4D97-AF65-F5344CB8AC3E}">
        <p14:creationId xmlns:p14="http://schemas.microsoft.com/office/powerpoint/2010/main" val="4041588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669925" y="300038"/>
            <a:ext cx="8220075" cy="1217612"/>
          </a:xfrm>
        </p:spPr>
        <p:txBody>
          <a:bodyPr/>
          <a:lstStyle/>
          <a:p>
            <a:r>
              <a:rPr lang="nb-NO" sz="2800">
                <a:latin typeface="Open Sans Light" charset="0"/>
              </a:rPr>
              <a:t>Radial Category Profiles: Findings</a:t>
            </a:r>
            <a:endParaRPr lang="en-US">
              <a:latin typeface="Open Sans" charset="0"/>
            </a:endParaRPr>
          </a:p>
        </p:txBody>
      </p:sp>
      <p:sp>
        <p:nvSpPr>
          <p:cNvPr id="69634" name="Content Placeholder 2"/>
          <p:cNvSpPr>
            <a:spLocks noGrp="1"/>
          </p:cNvSpPr>
          <p:nvPr>
            <p:ph idx="1"/>
          </p:nvPr>
        </p:nvSpPr>
        <p:spPr/>
        <p:txBody>
          <a:bodyPr>
            <a:normAutofit lnSpcReduction="10000"/>
          </a:bodyPr>
          <a:lstStyle/>
          <a:p>
            <a:pPr marL="0" indent="0">
              <a:spcBef>
                <a:spcPct val="0"/>
              </a:spcBef>
              <a:buFont typeface="Arial" charset="0"/>
              <a:buNone/>
            </a:pPr>
            <a:r>
              <a:rPr lang="nb-NO" sz="2400">
                <a:latin typeface="Open Sans Light" charset="0"/>
              </a:rPr>
              <a:t>There is a relationship between meaning and position</a:t>
            </a:r>
          </a:p>
          <a:p>
            <a:pPr marL="0" indent="0">
              <a:spcBef>
                <a:spcPct val="0"/>
              </a:spcBef>
              <a:buFont typeface="Arial" charset="0"/>
              <a:buNone/>
            </a:pPr>
            <a:endParaRPr lang="nb-NO" sz="2400">
              <a:latin typeface="Open Sans Light" charset="0"/>
            </a:endParaRPr>
          </a:p>
          <a:p>
            <a:pPr marL="0" indent="0">
              <a:spcBef>
                <a:spcPct val="0"/>
              </a:spcBef>
              <a:buFont typeface="Arial" charset="0"/>
              <a:buNone/>
            </a:pPr>
            <a:r>
              <a:rPr lang="nb-NO" sz="2400">
                <a:latin typeface="Open Sans Light" charset="0"/>
              </a:rPr>
              <a:t>Prevailing trends in majority languages do influence use of position</a:t>
            </a:r>
          </a:p>
          <a:p>
            <a:pPr marL="0" indent="0">
              <a:spcBef>
                <a:spcPct val="0"/>
              </a:spcBef>
              <a:buFont typeface="Arial" charset="0"/>
              <a:buNone/>
            </a:pPr>
            <a:endParaRPr lang="nb-NO" sz="2400">
              <a:latin typeface="Open Sans Light" charset="0"/>
            </a:endParaRPr>
          </a:p>
          <a:p>
            <a:pPr marL="0" indent="0">
              <a:spcBef>
                <a:spcPct val="0"/>
              </a:spcBef>
              <a:buFont typeface="Arial" charset="0"/>
              <a:buNone/>
            </a:pPr>
            <a:r>
              <a:rPr lang="nb-NO" sz="2400">
                <a:latin typeface="Open Sans Light" charset="0"/>
              </a:rPr>
              <a:t>There seems to be a typological relationship between frequency of ambipositions and their use to distinguish meaning</a:t>
            </a:r>
          </a:p>
          <a:p>
            <a:pPr marL="0" indent="0">
              <a:spcBef>
                <a:spcPct val="0"/>
              </a:spcBef>
              <a:buFont typeface="Arial" charset="0"/>
              <a:buNone/>
            </a:pPr>
            <a:r>
              <a:rPr lang="nb-NO" sz="2400">
                <a:latin typeface="Open Sans Light" charset="0"/>
              </a:rPr>
              <a:t>	Languages with few ambipositions (Germanic, Russian) do not use position distinctively</a:t>
            </a:r>
          </a:p>
          <a:p>
            <a:pPr marL="0" indent="0">
              <a:spcBef>
                <a:spcPct val="0"/>
              </a:spcBef>
              <a:buFont typeface="Arial" charset="0"/>
              <a:buNone/>
            </a:pPr>
            <a:r>
              <a:rPr lang="nb-NO" sz="2400">
                <a:latin typeface="Open Sans Light" charset="0"/>
              </a:rPr>
              <a:t>	Languages with more ambipositions use them in more complex ways (North Saami &gt; Finnish, Estonian)</a:t>
            </a:r>
          </a:p>
          <a:p>
            <a:pPr marL="0" indent="0" eaLnBrk="1" hangingPunct="1">
              <a:spcBef>
                <a:spcPct val="0"/>
              </a:spcBef>
              <a:buFont typeface="Arial" charset="0"/>
              <a:buNone/>
            </a:pPr>
            <a:r>
              <a:rPr lang="nb-NO" sz="2400" i="1">
                <a:latin typeface="Open Sans Light" charset="0"/>
              </a:rPr>
              <a:t>	</a:t>
            </a:r>
          </a:p>
          <a:p>
            <a:pPr marL="0" indent="0" eaLnBrk="1" hangingPunct="1">
              <a:lnSpc>
                <a:spcPct val="70000"/>
              </a:lnSpc>
              <a:buFont typeface="Arial" charset="0"/>
              <a:buNone/>
            </a:pPr>
            <a:endParaRPr lang="nb-NO" sz="2400">
              <a:latin typeface="Open Sans Light" charset="0"/>
            </a:endParaRPr>
          </a:p>
        </p:txBody>
      </p:sp>
    </p:spTree>
    <p:extLst>
      <p:ext uri="{BB962C8B-B14F-4D97-AF65-F5344CB8AC3E}">
        <p14:creationId xmlns:p14="http://schemas.microsoft.com/office/powerpoint/2010/main" val="123164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defTabSz="457200" rtl="0">
              <a:spcBef>
                <a:spcPct val="0"/>
              </a:spcBef>
            </a:pPr>
            <a:r>
              <a:rPr lang="nb-NO" sz="2400" b="1" dirty="0" smtClean="0"/>
              <a:t>Chi-</a:t>
            </a:r>
            <a:r>
              <a:rPr lang="nb-NO" sz="2400" b="1" dirty="0" err="1" smtClean="0"/>
              <a:t>square</a:t>
            </a:r>
            <a:r>
              <a:rPr lang="nb-NO" sz="2400" b="1" dirty="0" smtClean="0"/>
              <a:t>: </a:t>
            </a:r>
            <a:br>
              <a:rPr lang="nb-NO" sz="2400" b="1" dirty="0" smtClean="0"/>
            </a:br>
            <a:r>
              <a:rPr lang="nb-NO" sz="2400" dirty="0" err="1" smtClean="0"/>
              <a:t>Finding</a:t>
            </a:r>
            <a:r>
              <a:rPr lang="nb-NO" sz="2400" dirty="0" smtClean="0"/>
              <a:t> </a:t>
            </a:r>
            <a:r>
              <a:rPr lang="nb-NO" sz="2400" dirty="0" err="1" smtClean="0"/>
              <a:t>out</a:t>
            </a:r>
            <a:r>
              <a:rPr lang="nb-NO" sz="2400" dirty="0" smtClean="0"/>
              <a:t> </a:t>
            </a:r>
            <a:r>
              <a:rPr lang="nb-NO" sz="2400" dirty="0" err="1" smtClean="0"/>
              <a:t>whether</a:t>
            </a:r>
            <a:r>
              <a:rPr lang="nb-NO" sz="2400" dirty="0" smtClean="0"/>
              <a:t> </a:t>
            </a:r>
            <a:r>
              <a:rPr lang="nb-NO" sz="2400" dirty="0" err="1" smtClean="0"/>
              <a:t>there</a:t>
            </a:r>
            <a:r>
              <a:rPr lang="nb-NO" sz="2400" dirty="0" smtClean="0"/>
              <a:t> is a </a:t>
            </a:r>
            <a:r>
              <a:rPr lang="nb-NO" sz="2400" dirty="0" err="1" smtClean="0"/>
              <a:t>significant</a:t>
            </a:r>
            <a:r>
              <a:rPr lang="nb-NO" sz="2400" dirty="0" smtClean="0"/>
              <a:t> </a:t>
            </a:r>
            <a:r>
              <a:rPr lang="nb-NO" sz="2400" dirty="0" err="1" smtClean="0"/>
              <a:t>difference</a:t>
            </a:r>
            <a:r>
              <a:rPr lang="nb-NO" sz="2400" dirty="0" smtClean="0"/>
              <a:t> </a:t>
            </a:r>
            <a:r>
              <a:rPr lang="nb-NO" sz="2400" dirty="0" err="1" smtClean="0"/>
              <a:t>between</a:t>
            </a:r>
            <a:r>
              <a:rPr lang="nb-NO" sz="2400" dirty="0" smtClean="0"/>
              <a:t> </a:t>
            </a:r>
            <a:r>
              <a:rPr lang="nb-NO" sz="2400" dirty="0" err="1" smtClean="0"/>
              <a:t>distributions</a:t>
            </a:r>
            <a:r>
              <a:rPr lang="nb-NO" sz="2400" dirty="0" smtClean="0"/>
              <a:t> </a:t>
            </a:r>
            <a:endParaRPr lang="nb-NO" sz="2400" dirty="0"/>
          </a:p>
        </p:txBody>
      </p:sp>
      <p:sp>
        <p:nvSpPr>
          <p:cNvPr id="3" name="Content Placeholder 2"/>
          <p:cNvSpPr>
            <a:spLocks noGrp="1"/>
          </p:cNvSpPr>
          <p:nvPr>
            <p:ph idx="1"/>
          </p:nvPr>
        </p:nvSpPr>
        <p:spPr>
          <a:xfrm>
            <a:off x="329282" y="1751183"/>
            <a:ext cx="8229600" cy="1155064"/>
          </a:xfrm>
        </p:spPr>
        <p:txBody>
          <a:bodyPr/>
          <a:lstStyle/>
          <a:p>
            <a:pPr marL="0" indent="0">
              <a:buNone/>
            </a:pPr>
            <a:r>
              <a:rPr lang="nb-NO" sz="2400" b="1" dirty="0" err="1" smtClean="0"/>
              <a:t>Illustration</a:t>
            </a:r>
            <a:r>
              <a:rPr lang="nb-NO" sz="2400" b="1" dirty="0" smtClean="0"/>
              <a:t>: </a:t>
            </a:r>
            <a:r>
              <a:rPr lang="nb-NO" sz="2400" dirty="0" smtClean="0"/>
              <a:t>Is </a:t>
            </a:r>
            <a:r>
              <a:rPr lang="nb-NO" sz="2400" dirty="0" err="1" smtClean="0"/>
              <a:t>there</a:t>
            </a:r>
            <a:r>
              <a:rPr lang="nb-NO" sz="2400" dirty="0" smtClean="0"/>
              <a:t> a </a:t>
            </a:r>
            <a:r>
              <a:rPr lang="nb-NO" sz="2400" dirty="0" err="1" smtClean="0"/>
              <a:t>relationship</a:t>
            </a:r>
            <a:r>
              <a:rPr lang="nb-NO" sz="2400" dirty="0" smtClean="0"/>
              <a:t> </a:t>
            </a:r>
            <a:r>
              <a:rPr lang="nb-NO" sz="2400" dirty="0" err="1" smtClean="0"/>
              <a:t>between</a:t>
            </a:r>
            <a:r>
              <a:rPr lang="nb-NO" sz="2400" dirty="0" smtClean="0"/>
              <a:t> </a:t>
            </a:r>
            <a:r>
              <a:rPr lang="nb-NO" sz="2400" dirty="0" err="1" smtClean="0"/>
              <a:t>semelfactive</a:t>
            </a:r>
            <a:r>
              <a:rPr lang="nb-NO" sz="2400" dirty="0" smtClean="0"/>
              <a:t> markers and verb </a:t>
            </a:r>
            <a:r>
              <a:rPr lang="nb-NO" sz="2400" dirty="0" err="1" smtClean="0"/>
              <a:t>classes</a:t>
            </a:r>
            <a:r>
              <a:rPr lang="nb-NO" sz="2400" dirty="0" smtClean="0"/>
              <a:t> in Russian?</a:t>
            </a:r>
          </a:p>
          <a:p>
            <a:endParaRPr lang="nb-NO" dirty="0"/>
          </a:p>
          <a:p>
            <a:endParaRPr lang="nb-NO" dirty="0"/>
          </a:p>
        </p:txBody>
      </p:sp>
      <p:graphicFrame>
        <p:nvGraphicFramePr>
          <p:cNvPr id="4" name="Object 3"/>
          <p:cNvGraphicFramePr>
            <a:graphicFrameLocks noChangeAspect="1"/>
          </p:cNvGraphicFramePr>
          <p:nvPr>
            <p:extLst>
              <p:ext uri="{D42A27DB-BD31-4B8C-83A1-F6EECF244321}">
                <p14:modId xmlns:p14="http://schemas.microsoft.com/office/powerpoint/2010/main" val="438705885"/>
              </p:ext>
            </p:extLst>
          </p:nvPr>
        </p:nvGraphicFramePr>
        <p:xfrm>
          <a:off x="329282" y="2510004"/>
          <a:ext cx="8550349" cy="1826483"/>
        </p:xfrm>
        <a:graphic>
          <a:graphicData uri="http://schemas.openxmlformats.org/presentationml/2006/ole">
            <mc:AlternateContent xmlns:mc="http://schemas.openxmlformats.org/markup-compatibility/2006">
              <mc:Choice xmlns:v="urn:schemas-microsoft-com:vml" Requires="v">
                <p:oleObj spid="_x0000_s1067" name="Document" r:id="rId3" imgW="5410200" imgH="1155700" progId="Word.Document.12">
                  <p:embed/>
                </p:oleObj>
              </mc:Choice>
              <mc:Fallback>
                <p:oleObj name="Document" r:id="rId3" imgW="5410200" imgH="1155700" progId="Word.Document.12">
                  <p:embed/>
                  <p:pic>
                    <p:nvPicPr>
                      <p:cNvPr id="0" name=""/>
                      <p:cNvPicPr/>
                      <p:nvPr/>
                    </p:nvPicPr>
                    <p:blipFill>
                      <a:blip r:embed="rId4"/>
                      <a:stretch>
                        <a:fillRect/>
                      </a:stretch>
                    </p:blipFill>
                    <p:spPr>
                      <a:xfrm>
                        <a:off x="329282" y="2510004"/>
                        <a:ext cx="8550349" cy="1826483"/>
                      </a:xfrm>
                      <a:prstGeom prst="rect">
                        <a:avLst/>
                      </a:prstGeom>
                    </p:spPr>
                  </p:pic>
                </p:oleObj>
              </mc:Fallback>
            </mc:AlternateContent>
          </a:graphicData>
        </a:graphic>
      </p:graphicFrame>
      <p:sp>
        <p:nvSpPr>
          <p:cNvPr id="5" name="Content Placeholder 2"/>
          <p:cNvSpPr txBox="1">
            <a:spLocks/>
          </p:cNvSpPr>
          <p:nvPr/>
        </p:nvSpPr>
        <p:spPr>
          <a:xfrm>
            <a:off x="329282" y="4336487"/>
            <a:ext cx="8229600" cy="231126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1800" kern="1200">
                <a:solidFill>
                  <a:schemeClr val="tx1"/>
                </a:solidFill>
                <a:latin typeface="Open Sans Light"/>
                <a:ea typeface="+mn-ea"/>
                <a:cs typeface="Open Sans Light"/>
              </a:defRPr>
            </a:lvl1pPr>
            <a:lvl2pPr marL="742950" indent="-285750" algn="l" defTabSz="457200" rtl="0" eaLnBrk="1" latinLnBrk="0" hangingPunct="1">
              <a:spcBef>
                <a:spcPct val="20000"/>
              </a:spcBef>
              <a:buFont typeface="Arial"/>
              <a:buChar char="–"/>
              <a:defRPr sz="1800" kern="1200">
                <a:solidFill>
                  <a:schemeClr val="tx1"/>
                </a:solidFill>
                <a:latin typeface="Open Sans Light"/>
                <a:ea typeface="+mn-ea"/>
                <a:cs typeface="Open Sans Light"/>
              </a:defRPr>
            </a:lvl2pPr>
            <a:lvl3pPr marL="11430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3pPr>
            <a:lvl4pPr marL="16002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4pPr>
            <a:lvl5pPr marL="2057400" indent="-228600" algn="l" defTabSz="457200" rtl="0" eaLnBrk="1" latinLnBrk="0" hangingPunct="1">
              <a:spcBef>
                <a:spcPct val="20000"/>
              </a:spcBef>
              <a:buFont typeface="Arial"/>
              <a:buChar char="»"/>
              <a:defRPr sz="1400" kern="1200">
                <a:solidFill>
                  <a:schemeClr val="tx1"/>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b-NO" sz="2400" b="1" dirty="0" err="1" smtClean="0"/>
              <a:t>Result</a:t>
            </a:r>
            <a:r>
              <a:rPr lang="nb-NO" sz="2400" b="1" dirty="0" smtClean="0"/>
              <a:t>:</a:t>
            </a:r>
            <a:r>
              <a:rPr lang="nb-NO" sz="2400" dirty="0" smtClean="0"/>
              <a:t> chi-</a:t>
            </a:r>
            <a:r>
              <a:rPr lang="nb-NO" sz="2400" dirty="0" err="1" smtClean="0"/>
              <a:t>squared</a:t>
            </a:r>
            <a:r>
              <a:rPr lang="nb-NO" sz="2400" dirty="0" smtClean="0"/>
              <a:t> </a:t>
            </a:r>
            <a:r>
              <a:rPr lang="en-US" sz="2400" dirty="0"/>
              <a:t>= 269.2249, </a:t>
            </a:r>
            <a:r>
              <a:rPr lang="en-US" sz="2400" dirty="0" err="1"/>
              <a:t>df</a:t>
            </a:r>
            <a:r>
              <a:rPr lang="en-US" sz="2400" dirty="0"/>
              <a:t> = 5, p-value &lt; 2.2e-</a:t>
            </a:r>
            <a:r>
              <a:rPr lang="en-US" sz="2400" dirty="0" smtClean="0"/>
              <a:t>16</a:t>
            </a:r>
          </a:p>
          <a:p>
            <a:pPr marL="0" indent="0">
              <a:buNone/>
            </a:pPr>
            <a:r>
              <a:rPr lang="en-US" sz="2400" dirty="0"/>
              <a:t>Cramer’s V </a:t>
            </a:r>
            <a:r>
              <a:rPr lang="en-US" sz="2400" dirty="0" smtClean="0"/>
              <a:t>= 0.83 </a:t>
            </a:r>
          </a:p>
          <a:p>
            <a:pPr marL="0" indent="0">
              <a:buNone/>
            </a:pPr>
            <a:endParaRPr lang="en-US" sz="2400" dirty="0"/>
          </a:p>
          <a:p>
            <a:pPr marL="0" indent="0">
              <a:buNone/>
            </a:pPr>
            <a:r>
              <a:rPr lang="nb-NO" sz="2400" b="1" dirty="0" smtClean="0"/>
              <a:t>CAVEATS:</a:t>
            </a:r>
            <a:r>
              <a:rPr lang="nb-NO" sz="2400" dirty="0" smtClean="0"/>
              <a:t> </a:t>
            </a:r>
            <a:r>
              <a:rPr lang="nb-NO" sz="2400" dirty="0"/>
              <a:t>chi-</a:t>
            </a:r>
            <a:r>
              <a:rPr lang="nb-NO" sz="2400" dirty="0" err="1"/>
              <a:t>square</a:t>
            </a:r>
            <a:r>
              <a:rPr lang="nb-NO" sz="2400" dirty="0"/>
              <a:t> </a:t>
            </a:r>
            <a:r>
              <a:rPr lang="nb-NO" sz="2400" dirty="0" smtClean="0"/>
              <a:t>1) </a:t>
            </a:r>
            <a:r>
              <a:rPr lang="nb-NO" sz="2400" dirty="0" err="1" smtClean="0"/>
              <a:t>assumes</a:t>
            </a:r>
            <a:r>
              <a:rPr lang="nb-NO" sz="2400" dirty="0" smtClean="0"/>
              <a:t> </a:t>
            </a:r>
            <a:r>
              <a:rPr lang="nb-NO" sz="2400" dirty="0" err="1" smtClean="0"/>
              <a:t>independence</a:t>
            </a:r>
            <a:r>
              <a:rPr lang="nb-NO" sz="2400" dirty="0" smtClean="0"/>
              <a:t> </a:t>
            </a:r>
            <a:r>
              <a:rPr lang="nb-NO" sz="2400" dirty="0" err="1" smtClean="0"/>
              <a:t>of</a:t>
            </a:r>
            <a:r>
              <a:rPr lang="nb-NO" sz="2400" dirty="0" smtClean="0"/>
              <a:t> </a:t>
            </a:r>
            <a:r>
              <a:rPr lang="nb-NO" sz="2400" dirty="0" err="1" smtClean="0"/>
              <a:t>observations</a:t>
            </a:r>
            <a:r>
              <a:rPr lang="nb-NO" sz="2400" dirty="0" smtClean="0"/>
              <a:t>; 2) </a:t>
            </a:r>
            <a:r>
              <a:rPr lang="nb-NO" sz="2400" dirty="0" err="1" smtClean="0"/>
              <a:t>requires</a:t>
            </a:r>
            <a:r>
              <a:rPr lang="nb-NO" sz="2400" dirty="0" smtClean="0"/>
              <a:t> at </a:t>
            </a:r>
            <a:r>
              <a:rPr lang="nb-NO" sz="2400" dirty="0" err="1" smtClean="0"/>
              <a:t>least</a:t>
            </a:r>
            <a:r>
              <a:rPr lang="nb-NO" sz="2400" dirty="0" smtClean="0"/>
              <a:t> 5 </a:t>
            </a:r>
            <a:r>
              <a:rPr lang="nb-NO" sz="2400" dirty="0" err="1" smtClean="0"/>
              <a:t>expected</a:t>
            </a:r>
            <a:r>
              <a:rPr lang="nb-NO" sz="2400" dirty="0" smtClean="0"/>
              <a:t> </a:t>
            </a:r>
            <a:r>
              <a:rPr lang="nb-NO" sz="2400" dirty="0" err="1" smtClean="0"/>
              <a:t>observations</a:t>
            </a:r>
            <a:r>
              <a:rPr lang="nb-NO" sz="2400" dirty="0" smtClean="0"/>
              <a:t> in </a:t>
            </a:r>
            <a:r>
              <a:rPr lang="nb-NO" sz="2400" dirty="0" err="1" smtClean="0"/>
              <a:t>each</a:t>
            </a:r>
            <a:r>
              <a:rPr lang="nb-NO" sz="2400" dirty="0" smtClean="0"/>
              <a:t> </a:t>
            </a:r>
            <a:r>
              <a:rPr lang="nb-NO" sz="2400" dirty="0" err="1" smtClean="0"/>
              <a:t>cell</a:t>
            </a:r>
            <a:endParaRPr lang="nb-NO" sz="2400" dirty="0" smtClean="0"/>
          </a:p>
        </p:txBody>
      </p:sp>
    </p:spTree>
    <p:extLst>
      <p:ext uri="{BB962C8B-B14F-4D97-AF65-F5344CB8AC3E}">
        <p14:creationId xmlns:p14="http://schemas.microsoft.com/office/powerpoint/2010/main" val="2465704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sz="3600">
                <a:latin typeface="Open Sans" charset="0"/>
              </a:rPr>
              <a:t>Radial Category Profiles: Multipurpose Applications</a:t>
            </a:r>
          </a:p>
        </p:txBody>
      </p:sp>
      <p:sp>
        <p:nvSpPr>
          <p:cNvPr id="71682" name="Content Placeholder 2"/>
          <p:cNvSpPr>
            <a:spLocks noGrp="1"/>
          </p:cNvSpPr>
          <p:nvPr>
            <p:ph idx="1"/>
          </p:nvPr>
        </p:nvSpPr>
        <p:spPr/>
        <p:txBody>
          <a:bodyPr/>
          <a:lstStyle/>
          <a:p>
            <a:pPr marL="0" indent="0">
              <a:buFont typeface="Arial" charset="0"/>
              <a:buNone/>
            </a:pPr>
            <a:r>
              <a:rPr lang="en-US" sz="2400">
                <a:latin typeface="Open Sans Light" charset="0"/>
              </a:rPr>
              <a:t>Pedagogical implications:</a:t>
            </a:r>
          </a:p>
          <a:p>
            <a:pPr marL="457200" lvl="1" indent="0">
              <a:buFont typeface="Arial" charset="0"/>
              <a:buNone/>
            </a:pPr>
            <a:r>
              <a:rPr lang="en-US" sz="2400">
                <a:latin typeface="Open Sans Light" charset="0"/>
              </a:rPr>
              <a:t>Teach ambipositions with relevant meanings and nouns</a:t>
            </a:r>
          </a:p>
          <a:p>
            <a:pPr marL="457200" lvl="1" indent="0">
              <a:buFont typeface="Arial" charset="0"/>
              <a:buNone/>
            </a:pPr>
            <a:endParaRPr lang="en-US" sz="2400">
              <a:latin typeface="Open Sans Light" charset="0"/>
            </a:endParaRPr>
          </a:p>
          <a:p>
            <a:pPr marL="0" indent="0">
              <a:buFont typeface="Arial" charset="0"/>
              <a:buNone/>
            </a:pPr>
            <a:r>
              <a:rPr lang="en-US" sz="2400">
                <a:latin typeface="Open Sans Light" charset="0"/>
              </a:rPr>
              <a:t>Improvements to constraint grammar analyzer:</a:t>
            </a:r>
          </a:p>
          <a:p>
            <a:pPr marL="457200" lvl="1" indent="0">
              <a:buFont typeface="Arial" charset="0"/>
              <a:buNone/>
            </a:pPr>
            <a:r>
              <a:rPr lang="en-US" sz="2400">
                <a:latin typeface="Open Sans Light" charset="0"/>
              </a:rPr>
              <a:t>Improves linguistic analysis and </a:t>
            </a:r>
            <a:r>
              <a:rPr lang="nb-NO" sz="2400">
                <a:latin typeface="Open Sans Light" charset="0"/>
              </a:rPr>
              <a:t>language technology</a:t>
            </a:r>
            <a:r>
              <a:rPr lang="en-US" sz="2400">
                <a:latin typeface="Open Sans Light" charset="0"/>
              </a:rPr>
              <a:t> tools, these are crucial to preserving and revitalizing the language</a:t>
            </a:r>
          </a:p>
        </p:txBody>
      </p:sp>
    </p:spTree>
    <p:extLst>
      <p:ext uri="{BB962C8B-B14F-4D97-AF65-F5344CB8AC3E}">
        <p14:creationId xmlns:p14="http://schemas.microsoft.com/office/powerpoint/2010/main" val="11659293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nb-NO" sz="2000" b="1" dirty="0" err="1" smtClean="0"/>
              <a:t>TROLLing</a:t>
            </a:r>
            <a:r>
              <a:rPr lang="nb-NO" sz="2000" dirty="0" smtClean="0"/>
              <a:t> </a:t>
            </a:r>
          </a:p>
          <a:p>
            <a:r>
              <a:rPr lang="nb-NO" sz="2000" dirty="0" smtClean="0"/>
              <a:t>is an </a:t>
            </a:r>
            <a:r>
              <a:rPr lang="nb-NO" sz="2000" dirty="0" err="1" smtClean="0"/>
              <a:t>international</a:t>
            </a:r>
            <a:r>
              <a:rPr lang="nb-NO" sz="2000" dirty="0" smtClean="0"/>
              <a:t> </a:t>
            </a:r>
            <a:r>
              <a:rPr lang="nb-NO" sz="2000" dirty="0" err="1" smtClean="0"/>
              <a:t>archive</a:t>
            </a:r>
            <a:r>
              <a:rPr lang="nb-NO" sz="2000" dirty="0" smtClean="0"/>
              <a:t> </a:t>
            </a:r>
            <a:r>
              <a:rPr lang="nb-NO" sz="2000" dirty="0" err="1" smtClean="0"/>
              <a:t>of</a:t>
            </a:r>
            <a:r>
              <a:rPr lang="nb-NO" sz="2000" dirty="0" smtClean="0"/>
              <a:t> </a:t>
            </a:r>
            <a:r>
              <a:rPr lang="nb-NO" sz="2000" dirty="0" err="1" smtClean="0"/>
              <a:t>linguistic</a:t>
            </a:r>
            <a:r>
              <a:rPr lang="nb-NO" sz="2000" dirty="0" smtClean="0"/>
              <a:t> data and </a:t>
            </a:r>
            <a:r>
              <a:rPr lang="nb-NO" sz="2000" dirty="0" err="1" smtClean="0"/>
              <a:t>statistical</a:t>
            </a:r>
            <a:r>
              <a:rPr lang="nb-NO" sz="2000" dirty="0" smtClean="0"/>
              <a:t> </a:t>
            </a:r>
            <a:r>
              <a:rPr lang="nb-NO" sz="2000" dirty="0" err="1" smtClean="0"/>
              <a:t>code</a:t>
            </a:r>
            <a:endParaRPr lang="nb-NO" sz="2000" dirty="0" smtClean="0"/>
          </a:p>
          <a:p>
            <a:r>
              <a:rPr lang="nb-NO" sz="2000" dirty="0" smtClean="0"/>
              <a:t>is </a:t>
            </a:r>
            <a:r>
              <a:rPr lang="nb-NO" sz="2000" dirty="0" err="1" smtClean="0"/>
              <a:t>built</a:t>
            </a:r>
            <a:r>
              <a:rPr lang="nb-NO" sz="2000" dirty="0" smtClean="0"/>
              <a:t> </a:t>
            </a:r>
            <a:r>
              <a:rPr lang="nb-NO" sz="2000" dirty="0" err="1" smtClean="0"/>
              <a:t>on</a:t>
            </a:r>
            <a:r>
              <a:rPr lang="nb-NO" sz="2000" dirty="0" smtClean="0"/>
              <a:t> </a:t>
            </a:r>
            <a:r>
              <a:rPr lang="nb-NO" sz="2000" dirty="0" err="1" smtClean="0"/>
              <a:t>the</a:t>
            </a:r>
            <a:r>
              <a:rPr lang="nb-NO" sz="2000" dirty="0" smtClean="0"/>
              <a:t> </a:t>
            </a:r>
            <a:r>
              <a:rPr lang="nb-NO" sz="2000" dirty="0" err="1" smtClean="0"/>
              <a:t>Dataverse</a:t>
            </a:r>
            <a:r>
              <a:rPr lang="nb-NO" sz="2000" dirty="0" smtClean="0"/>
              <a:t> </a:t>
            </a:r>
            <a:r>
              <a:rPr lang="nb-NO" sz="2000" dirty="0" err="1" smtClean="0"/>
              <a:t>platform</a:t>
            </a:r>
            <a:r>
              <a:rPr lang="nb-NO" sz="2000" dirty="0" smtClean="0"/>
              <a:t> from Harvard </a:t>
            </a:r>
            <a:r>
              <a:rPr lang="nb-NO" sz="2000" dirty="0" err="1" smtClean="0"/>
              <a:t>University</a:t>
            </a:r>
            <a:r>
              <a:rPr lang="nb-NO" sz="2000" dirty="0" smtClean="0"/>
              <a:t> and </a:t>
            </a:r>
            <a:r>
              <a:rPr lang="nb-NO" sz="2000" dirty="0" err="1" smtClean="0"/>
              <a:t>complies</a:t>
            </a:r>
            <a:r>
              <a:rPr lang="nb-NO" sz="2000" dirty="0" smtClean="0"/>
              <a:t> </a:t>
            </a:r>
            <a:r>
              <a:rPr lang="nb-NO" sz="2000" dirty="0" err="1" smtClean="0"/>
              <a:t>with</a:t>
            </a:r>
            <a:r>
              <a:rPr lang="nb-NO" sz="2000" dirty="0" smtClean="0"/>
              <a:t> </a:t>
            </a:r>
            <a:r>
              <a:rPr lang="nb-NO" sz="2000" dirty="0" err="1" smtClean="0"/>
              <a:t>DataCite</a:t>
            </a:r>
            <a:r>
              <a:rPr lang="nb-NO" sz="2000" dirty="0" smtClean="0"/>
              <a:t>, </a:t>
            </a:r>
            <a:r>
              <a:rPr lang="nb-NO" sz="2000" dirty="0" err="1" smtClean="0"/>
              <a:t>the</a:t>
            </a:r>
            <a:r>
              <a:rPr lang="nb-NO" sz="2000" dirty="0" smtClean="0"/>
              <a:t> </a:t>
            </a:r>
            <a:r>
              <a:rPr lang="nb-NO" sz="2000" dirty="0" err="1" smtClean="0"/>
              <a:t>international</a:t>
            </a:r>
            <a:r>
              <a:rPr lang="nb-NO" sz="2000" dirty="0" smtClean="0"/>
              <a:t> standard for storing and </a:t>
            </a:r>
            <a:r>
              <a:rPr lang="nb-NO" sz="2000" dirty="0" err="1" smtClean="0"/>
              <a:t>citing</a:t>
            </a:r>
            <a:r>
              <a:rPr lang="nb-NO" sz="2000" dirty="0" smtClean="0"/>
              <a:t> </a:t>
            </a:r>
            <a:r>
              <a:rPr lang="nb-NO" sz="2000" dirty="0" err="1" smtClean="0"/>
              <a:t>research</a:t>
            </a:r>
            <a:r>
              <a:rPr lang="nb-NO" sz="2000" dirty="0" smtClean="0"/>
              <a:t> data</a:t>
            </a:r>
          </a:p>
          <a:p>
            <a:r>
              <a:rPr lang="nb-NO" sz="2000" dirty="0" smtClean="0"/>
              <a:t>is </a:t>
            </a:r>
            <a:r>
              <a:rPr lang="nb-NO" sz="2000" dirty="0" err="1" smtClean="0"/>
              <a:t>compliant</a:t>
            </a:r>
            <a:r>
              <a:rPr lang="nb-NO" sz="2000" dirty="0" smtClean="0"/>
              <a:t> </a:t>
            </a:r>
            <a:r>
              <a:rPr lang="nb-NO" sz="2000" dirty="0" err="1" smtClean="0"/>
              <a:t>with</a:t>
            </a:r>
            <a:r>
              <a:rPr lang="nb-NO" sz="2000" dirty="0" smtClean="0"/>
              <a:t> CLARIN, </a:t>
            </a:r>
            <a:r>
              <a:rPr lang="nb-NO" sz="2000" dirty="0" err="1" smtClean="0"/>
              <a:t>the</a:t>
            </a:r>
            <a:r>
              <a:rPr lang="nb-NO" sz="2000" dirty="0" smtClean="0"/>
              <a:t> EU </a:t>
            </a:r>
            <a:r>
              <a:rPr lang="nb-NO" sz="2000" dirty="0" err="1" smtClean="0"/>
              <a:t>research</a:t>
            </a:r>
            <a:r>
              <a:rPr lang="nb-NO" sz="2000" dirty="0" smtClean="0"/>
              <a:t> </a:t>
            </a:r>
            <a:r>
              <a:rPr lang="nb-NO" sz="2000" dirty="0" err="1" smtClean="0"/>
              <a:t>infrastructure</a:t>
            </a:r>
            <a:r>
              <a:rPr lang="nb-NO" sz="2000" dirty="0" smtClean="0"/>
              <a:t> for </a:t>
            </a:r>
            <a:r>
              <a:rPr lang="nb-NO" sz="2000" dirty="0" err="1" smtClean="0"/>
              <a:t>language-based</a:t>
            </a:r>
            <a:r>
              <a:rPr lang="nb-NO" sz="2000" dirty="0" smtClean="0"/>
              <a:t> </a:t>
            </a:r>
            <a:r>
              <a:rPr lang="nb-NO" sz="2000" dirty="0" err="1" smtClean="0"/>
              <a:t>resources</a:t>
            </a:r>
            <a:endParaRPr lang="nb-NO" sz="2000" dirty="0" smtClean="0"/>
          </a:p>
          <a:p>
            <a:r>
              <a:rPr lang="nb-NO" sz="2000" dirty="0" err="1" smtClean="0"/>
              <a:t>assigns</a:t>
            </a:r>
            <a:r>
              <a:rPr lang="nb-NO" sz="2000" dirty="0" smtClean="0"/>
              <a:t> a permanent URL to </a:t>
            </a:r>
            <a:r>
              <a:rPr lang="nb-NO" sz="2000" dirty="0" err="1" smtClean="0"/>
              <a:t>each</a:t>
            </a:r>
            <a:r>
              <a:rPr lang="nb-NO" sz="2000" dirty="0" smtClean="0"/>
              <a:t> post</a:t>
            </a:r>
          </a:p>
          <a:p>
            <a:r>
              <a:rPr lang="nb-NO" sz="2000" dirty="0" err="1" smtClean="0"/>
              <a:t>uses</a:t>
            </a:r>
            <a:r>
              <a:rPr lang="nb-NO" sz="2000" dirty="0" smtClean="0"/>
              <a:t> metadata </a:t>
            </a:r>
            <a:r>
              <a:rPr lang="nb-NO" sz="2000" dirty="0" err="1" smtClean="0"/>
              <a:t>that</a:t>
            </a:r>
            <a:r>
              <a:rPr lang="nb-NO" sz="2000" dirty="0" smtClean="0"/>
              <a:t> </a:t>
            </a:r>
            <a:r>
              <a:rPr lang="nb-NO" sz="2000" dirty="0" err="1" smtClean="0"/>
              <a:t>ensures</a:t>
            </a:r>
            <a:r>
              <a:rPr lang="nb-NO" sz="2000" dirty="0" smtClean="0"/>
              <a:t> </a:t>
            </a:r>
            <a:r>
              <a:rPr lang="nb-NO" sz="2000" dirty="0" err="1" smtClean="0"/>
              <a:t>visability</a:t>
            </a:r>
            <a:r>
              <a:rPr lang="nb-NO" sz="2000" dirty="0" smtClean="0"/>
              <a:t> and </a:t>
            </a:r>
            <a:r>
              <a:rPr lang="nb-NO" sz="2000" dirty="0" err="1" smtClean="0"/>
              <a:t>retrieval</a:t>
            </a:r>
            <a:r>
              <a:rPr lang="nb-NO" sz="2000" dirty="0" smtClean="0"/>
              <a:t> </a:t>
            </a:r>
            <a:r>
              <a:rPr lang="nb-NO" sz="2000" dirty="0" err="1" smtClean="0"/>
              <a:t>through</a:t>
            </a:r>
            <a:r>
              <a:rPr lang="nb-NO" sz="2000" dirty="0" smtClean="0"/>
              <a:t> </a:t>
            </a:r>
            <a:r>
              <a:rPr lang="nb-NO" sz="2000" dirty="0" err="1" smtClean="0"/>
              <a:t>international</a:t>
            </a:r>
            <a:r>
              <a:rPr lang="nb-NO" sz="2000" dirty="0" smtClean="0"/>
              <a:t> services</a:t>
            </a:r>
          </a:p>
          <a:p>
            <a:r>
              <a:rPr lang="nb-NO" sz="2000" dirty="0" smtClean="0"/>
              <a:t>is </a:t>
            </a:r>
            <a:r>
              <a:rPr lang="nb-NO" sz="2000" dirty="0" err="1" smtClean="0"/>
              <a:t>professionally</a:t>
            </a:r>
            <a:r>
              <a:rPr lang="nb-NO" sz="2000" dirty="0" smtClean="0"/>
              <a:t> </a:t>
            </a:r>
            <a:r>
              <a:rPr lang="nb-NO" sz="2000" dirty="0" err="1" smtClean="0"/>
              <a:t>managed</a:t>
            </a:r>
            <a:r>
              <a:rPr lang="nb-NO" sz="2000" dirty="0" smtClean="0"/>
              <a:t> by </a:t>
            </a:r>
            <a:r>
              <a:rPr lang="nb-NO" sz="2000" dirty="0" err="1" smtClean="0"/>
              <a:t>the</a:t>
            </a:r>
            <a:r>
              <a:rPr lang="nb-NO" sz="2000" dirty="0" smtClean="0"/>
              <a:t> </a:t>
            </a:r>
            <a:r>
              <a:rPr lang="nb-NO" sz="2000" dirty="0" err="1" smtClean="0"/>
              <a:t>University</a:t>
            </a:r>
            <a:r>
              <a:rPr lang="nb-NO" sz="2000" dirty="0" smtClean="0"/>
              <a:t> Library </a:t>
            </a:r>
            <a:r>
              <a:rPr lang="nb-NO" sz="2000" dirty="0" err="1" smtClean="0"/>
              <a:t>of</a:t>
            </a:r>
            <a:r>
              <a:rPr lang="nb-NO" sz="2000" dirty="0" smtClean="0"/>
              <a:t> Tromsø and an </a:t>
            </a:r>
            <a:r>
              <a:rPr lang="nb-NO" sz="2000" dirty="0" err="1" smtClean="0"/>
              <a:t>international</a:t>
            </a:r>
            <a:r>
              <a:rPr lang="nb-NO" sz="2000" dirty="0" smtClean="0"/>
              <a:t> </a:t>
            </a:r>
            <a:r>
              <a:rPr lang="nb-NO" sz="2000" dirty="0" err="1" smtClean="0"/>
              <a:t>steering</a:t>
            </a:r>
            <a:r>
              <a:rPr lang="nb-NO" sz="2000" dirty="0" smtClean="0"/>
              <a:t> </a:t>
            </a:r>
            <a:r>
              <a:rPr lang="nb-NO" sz="2000" dirty="0" err="1" smtClean="0"/>
              <a:t>committee</a:t>
            </a:r>
            <a:endParaRPr lang="nb-NO" sz="2000" dirty="0"/>
          </a:p>
        </p:txBody>
      </p:sp>
      <p:pic>
        <p:nvPicPr>
          <p:cNvPr id="4" name="Picture 3" descr="trolling_banner-5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85" y="717305"/>
            <a:ext cx="6350000" cy="889000"/>
          </a:xfrm>
          <a:prstGeom prst="rect">
            <a:avLst/>
          </a:prstGeom>
        </p:spPr>
      </p:pic>
    </p:spTree>
    <p:extLst>
      <p:ext uri="{BB962C8B-B14F-4D97-AF65-F5344CB8AC3E}">
        <p14:creationId xmlns:p14="http://schemas.microsoft.com/office/powerpoint/2010/main" val="51061876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Chi-</a:t>
            </a:r>
            <a:r>
              <a:rPr lang="nb-NO" dirty="0" err="1" smtClean="0"/>
              <a:t>square</a:t>
            </a:r>
            <a:r>
              <a:rPr lang="nb-NO" dirty="0" smtClean="0"/>
              <a:t>: </a:t>
            </a:r>
            <a:r>
              <a:rPr lang="nb-NO" dirty="0" err="1" smtClean="0"/>
              <a:t>Stefanowitsch</a:t>
            </a:r>
            <a:r>
              <a:rPr lang="nb-NO" dirty="0" smtClean="0"/>
              <a:t> 2011</a:t>
            </a:r>
            <a:endParaRPr lang="nb-NO" dirty="0"/>
          </a:p>
        </p:txBody>
      </p:sp>
      <p:sp>
        <p:nvSpPr>
          <p:cNvPr id="3" name="Content Placeholder 2"/>
          <p:cNvSpPr>
            <a:spLocks noGrp="1"/>
          </p:cNvSpPr>
          <p:nvPr>
            <p:ph idx="1"/>
          </p:nvPr>
        </p:nvSpPr>
        <p:spPr>
          <a:xfrm>
            <a:off x="329282" y="1751183"/>
            <a:ext cx="8229600" cy="4908014"/>
          </a:xfrm>
        </p:spPr>
        <p:txBody>
          <a:bodyPr>
            <a:normAutofit fontScale="92500" lnSpcReduction="10000"/>
          </a:bodyPr>
          <a:lstStyle/>
          <a:p>
            <a:pPr marL="0" indent="0">
              <a:buNone/>
            </a:pPr>
            <a:r>
              <a:rPr lang="nb-NO" b="1" dirty="0" smtClean="0"/>
              <a:t>Research </a:t>
            </a:r>
            <a:r>
              <a:rPr lang="nb-NO" b="1" dirty="0" err="1" smtClean="0"/>
              <a:t>question</a:t>
            </a:r>
            <a:r>
              <a:rPr lang="nb-NO" b="1" dirty="0" smtClean="0"/>
              <a:t>:</a:t>
            </a:r>
          </a:p>
          <a:p>
            <a:pPr marL="0" indent="0">
              <a:buNone/>
            </a:pPr>
            <a:r>
              <a:rPr lang="nb-NO" dirty="0" smtClean="0"/>
              <a:t>English </a:t>
            </a:r>
            <a:r>
              <a:rPr lang="nb-NO" dirty="0" err="1" smtClean="0"/>
              <a:t>ditransitive</a:t>
            </a:r>
            <a:r>
              <a:rPr lang="nb-NO" dirty="0" smtClean="0"/>
              <a:t>: </a:t>
            </a:r>
          </a:p>
          <a:p>
            <a:pPr marL="0" indent="0">
              <a:buNone/>
            </a:pPr>
            <a:r>
              <a:rPr lang="nb-NO" dirty="0"/>
              <a:t>	</a:t>
            </a:r>
            <a:r>
              <a:rPr lang="nb-NO" dirty="0" err="1" smtClean="0"/>
              <a:t>Some</a:t>
            </a:r>
            <a:r>
              <a:rPr lang="nb-NO" dirty="0" smtClean="0"/>
              <a:t> verbs </a:t>
            </a:r>
            <a:r>
              <a:rPr lang="nb-NO" dirty="0" err="1" smtClean="0"/>
              <a:t>alternate</a:t>
            </a:r>
            <a:r>
              <a:rPr lang="nb-NO" dirty="0" smtClean="0"/>
              <a:t> (</a:t>
            </a:r>
            <a:r>
              <a:rPr lang="nb-NO" i="1" dirty="0" smtClean="0"/>
              <a:t>tell, </a:t>
            </a:r>
            <a:r>
              <a:rPr lang="nb-NO" i="1" dirty="0" err="1" smtClean="0"/>
              <a:t>give</a:t>
            </a:r>
            <a:r>
              <a:rPr lang="nb-NO" i="1" dirty="0" smtClean="0"/>
              <a:t>, show</a:t>
            </a:r>
            <a:r>
              <a:rPr lang="nb-NO" dirty="0" smtClean="0"/>
              <a:t>)</a:t>
            </a:r>
          </a:p>
          <a:p>
            <a:pPr marL="0" indent="0">
              <a:buNone/>
            </a:pPr>
            <a:r>
              <a:rPr lang="nb-NO" dirty="0"/>
              <a:t>	</a:t>
            </a:r>
            <a:r>
              <a:rPr lang="nb-NO" dirty="0" err="1" smtClean="0"/>
              <a:t>Some</a:t>
            </a:r>
            <a:r>
              <a:rPr lang="nb-NO" dirty="0" smtClean="0"/>
              <a:t> verbs </a:t>
            </a:r>
            <a:r>
              <a:rPr lang="nb-NO" dirty="0" err="1" smtClean="0"/>
              <a:t>use</a:t>
            </a:r>
            <a:r>
              <a:rPr lang="nb-NO" dirty="0" smtClean="0"/>
              <a:t> </a:t>
            </a:r>
            <a:r>
              <a:rPr lang="nb-NO" dirty="0" err="1" smtClean="0"/>
              <a:t>only</a:t>
            </a:r>
            <a:r>
              <a:rPr lang="nb-NO" dirty="0" smtClean="0"/>
              <a:t> </a:t>
            </a:r>
            <a:r>
              <a:rPr lang="nb-NO" dirty="0" err="1" smtClean="0"/>
              <a:t>the</a:t>
            </a:r>
            <a:r>
              <a:rPr lang="nb-NO" dirty="0" smtClean="0"/>
              <a:t> </a:t>
            </a:r>
            <a:r>
              <a:rPr lang="nb-NO" dirty="0" err="1" smtClean="0"/>
              <a:t>prepositional</a:t>
            </a:r>
            <a:r>
              <a:rPr lang="nb-NO" dirty="0" smtClean="0"/>
              <a:t> </a:t>
            </a:r>
            <a:r>
              <a:rPr lang="nb-NO" dirty="0" err="1" smtClean="0"/>
              <a:t>dative</a:t>
            </a:r>
            <a:r>
              <a:rPr lang="nb-NO" dirty="0" smtClean="0"/>
              <a:t> (</a:t>
            </a:r>
            <a:r>
              <a:rPr lang="nb-NO" i="1" dirty="0" err="1" smtClean="0"/>
              <a:t>whisper</a:t>
            </a:r>
            <a:r>
              <a:rPr lang="nb-NO" i="1" dirty="0" smtClean="0"/>
              <a:t>, transfer, </a:t>
            </a:r>
            <a:r>
              <a:rPr lang="nb-NO" i="1" dirty="0" err="1" smtClean="0"/>
              <a:t>explain</a:t>
            </a:r>
            <a:r>
              <a:rPr lang="nb-NO" dirty="0" smtClean="0"/>
              <a:t>)</a:t>
            </a:r>
          </a:p>
          <a:p>
            <a:pPr marL="0" indent="0">
              <a:buNone/>
            </a:pPr>
            <a:r>
              <a:rPr lang="nb-NO" dirty="0" err="1"/>
              <a:t>D</a:t>
            </a:r>
            <a:r>
              <a:rPr lang="nb-NO" dirty="0" err="1" smtClean="0"/>
              <a:t>oes</a:t>
            </a:r>
            <a:r>
              <a:rPr lang="nb-NO" dirty="0" smtClean="0"/>
              <a:t> </a:t>
            </a:r>
            <a:r>
              <a:rPr lang="nb-NO" dirty="0" err="1" smtClean="0"/>
              <a:t>the</a:t>
            </a:r>
            <a:r>
              <a:rPr lang="nb-NO" dirty="0" smtClean="0"/>
              <a:t> </a:t>
            </a:r>
            <a:r>
              <a:rPr lang="nb-NO" dirty="0" err="1" smtClean="0"/>
              <a:t>ungrammatical</a:t>
            </a:r>
            <a:r>
              <a:rPr lang="nb-NO" dirty="0" smtClean="0"/>
              <a:t> </a:t>
            </a:r>
            <a:r>
              <a:rPr lang="nb-NO" dirty="0" err="1" smtClean="0"/>
              <a:t>ditransitive</a:t>
            </a:r>
            <a:r>
              <a:rPr lang="nb-NO" dirty="0" smtClean="0"/>
              <a:t> </a:t>
            </a:r>
            <a:r>
              <a:rPr lang="nb-NO" dirty="0" err="1" smtClean="0"/>
              <a:t>get</a:t>
            </a:r>
            <a:r>
              <a:rPr lang="nb-NO" dirty="0" smtClean="0"/>
              <a:t> </a:t>
            </a:r>
            <a:r>
              <a:rPr lang="nb-NO" dirty="0" err="1" smtClean="0"/>
              <a:t>preempted</a:t>
            </a:r>
            <a:r>
              <a:rPr lang="nb-NO" dirty="0" smtClean="0"/>
              <a:t> </a:t>
            </a:r>
            <a:r>
              <a:rPr lang="nb-NO" dirty="0" err="1" smtClean="0"/>
              <a:t>when</a:t>
            </a:r>
            <a:r>
              <a:rPr lang="nb-NO" dirty="0" smtClean="0"/>
              <a:t> </a:t>
            </a:r>
            <a:r>
              <a:rPr lang="nb-NO" dirty="0" err="1" smtClean="0"/>
              <a:t>the</a:t>
            </a:r>
            <a:r>
              <a:rPr lang="nb-NO" dirty="0" smtClean="0"/>
              <a:t> </a:t>
            </a:r>
            <a:r>
              <a:rPr lang="nb-NO" dirty="0" err="1" smtClean="0"/>
              <a:t>child</a:t>
            </a:r>
            <a:r>
              <a:rPr lang="nb-NO" dirty="0" smtClean="0"/>
              <a:t> </a:t>
            </a:r>
            <a:r>
              <a:rPr lang="nb-NO" dirty="0" err="1" smtClean="0"/>
              <a:t>gets</a:t>
            </a:r>
            <a:r>
              <a:rPr lang="nb-NO" dirty="0" smtClean="0"/>
              <a:t> as input </a:t>
            </a:r>
            <a:r>
              <a:rPr lang="nb-NO" dirty="0" err="1" smtClean="0"/>
              <a:t>the</a:t>
            </a:r>
            <a:r>
              <a:rPr lang="nb-NO" dirty="0" smtClean="0"/>
              <a:t> </a:t>
            </a:r>
            <a:r>
              <a:rPr lang="nb-NO" dirty="0" err="1" smtClean="0"/>
              <a:t>prepositional</a:t>
            </a:r>
            <a:r>
              <a:rPr lang="nb-NO" dirty="0" smtClean="0"/>
              <a:t> data in </a:t>
            </a:r>
            <a:r>
              <a:rPr lang="nb-NO" dirty="0" err="1" smtClean="0"/>
              <a:t>contexts</a:t>
            </a:r>
            <a:r>
              <a:rPr lang="nb-NO" dirty="0" smtClean="0"/>
              <a:t> </a:t>
            </a:r>
            <a:r>
              <a:rPr lang="nb-NO" dirty="0" err="1" smtClean="0"/>
              <a:t>that</a:t>
            </a:r>
            <a:r>
              <a:rPr lang="nb-NO" dirty="0" smtClean="0"/>
              <a:t> </a:t>
            </a:r>
            <a:r>
              <a:rPr lang="nb-NO" dirty="0" err="1" smtClean="0"/>
              <a:t>should</a:t>
            </a:r>
            <a:r>
              <a:rPr lang="nb-NO" dirty="0" smtClean="0"/>
              <a:t> </a:t>
            </a:r>
            <a:r>
              <a:rPr lang="nb-NO" dirty="0" err="1" smtClean="0"/>
              <a:t>prefer</a:t>
            </a:r>
            <a:r>
              <a:rPr lang="nb-NO" dirty="0" smtClean="0"/>
              <a:t> </a:t>
            </a:r>
            <a:r>
              <a:rPr lang="nb-NO" dirty="0" err="1" smtClean="0"/>
              <a:t>the</a:t>
            </a:r>
            <a:r>
              <a:rPr lang="nb-NO" dirty="0" smtClean="0"/>
              <a:t> </a:t>
            </a:r>
            <a:r>
              <a:rPr lang="nb-NO" dirty="0" err="1" smtClean="0"/>
              <a:t>ditransitive</a:t>
            </a:r>
            <a:r>
              <a:rPr lang="nb-NO" dirty="0" smtClean="0"/>
              <a:t>?</a:t>
            </a:r>
          </a:p>
          <a:p>
            <a:pPr marL="0" indent="0">
              <a:buNone/>
            </a:pPr>
            <a:endParaRPr lang="nb-NO" dirty="0"/>
          </a:p>
          <a:p>
            <a:pPr marL="0" indent="0">
              <a:buNone/>
            </a:pPr>
            <a:r>
              <a:rPr lang="nb-NO" b="1" dirty="0" smtClean="0"/>
              <a:t>Data:</a:t>
            </a:r>
          </a:p>
          <a:p>
            <a:pPr marL="0" indent="0">
              <a:buNone/>
            </a:pPr>
            <a:r>
              <a:rPr lang="nb-NO" dirty="0" smtClean="0"/>
              <a:t>British Component, International Corpus </a:t>
            </a:r>
            <a:r>
              <a:rPr lang="nb-NO" dirty="0" err="1" smtClean="0"/>
              <a:t>of</a:t>
            </a:r>
            <a:r>
              <a:rPr lang="nb-NO" dirty="0" smtClean="0"/>
              <a:t> English (ICE-GB)</a:t>
            </a:r>
          </a:p>
          <a:p>
            <a:pPr marL="0" indent="0">
              <a:buNone/>
            </a:pPr>
            <a:r>
              <a:rPr lang="nb-NO" dirty="0" err="1" smtClean="0"/>
              <a:t>sentences</a:t>
            </a:r>
            <a:r>
              <a:rPr lang="nb-NO" dirty="0" smtClean="0"/>
              <a:t> </a:t>
            </a:r>
            <a:r>
              <a:rPr lang="nb-NO" dirty="0" err="1" smtClean="0"/>
              <a:t>with</a:t>
            </a:r>
            <a:r>
              <a:rPr lang="nb-NO" dirty="0" smtClean="0"/>
              <a:t> </a:t>
            </a:r>
            <a:r>
              <a:rPr lang="nb-NO" dirty="0" err="1" smtClean="0"/>
              <a:t>prepositional</a:t>
            </a:r>
            <a:r>
              <a:rPr lang="nb-NO" dirty="0" smtClean="0"/>
              <a:t> </a:t>
            </a:r>
            <a:r>
              <a:rPr lang="nb-NO" dirty="0" err="1" smtClean="0"/>
              <a:t>dative</a:t>
            </a:r>
            <a:r>
              <a:rPr lang="nb-NO" dirty="0" smtClean="0"/>
              <a:t> </a:t>
            </a:r>
            <a:r>
              <a:rPr lang="nb-NO" dirty="0" err="1" smtClean="0"/>
              <a:t>construction</a:t>
            </a:r>
            <a:r>
              <a:rPr lang="nb-NO" dirty="0" smtClean="0"/>
              <a:t>, 50 </a:t>
            </a:r>
            <a:r>
              <a:rPr lang="nb-NO" dirty="0" err="1" smtClean="0"/>
              <a:t>sentences</a:t>
            </a:r>
            <a:r>
              <a:rPr lang="nb-NO" dirty="0" smtClean="0"/>
              <a:t> per verb</a:t>
            </a:r>
          </a:p>
          <a:p>
            <a:pPr marL="0" indent="0">
              <a:buNone/>
            </a:pPr>
            <a:endParaRPr lang="nb-NO" dirty="0"/>
          </a:p>
          <a:p>
            <a:pPr marL="0" indent="0">
              <a:buNone/>
            </a:pPr>
            <a:r>
              <a:rPr lang="nb-NO" b="1" dirty="0" err="1" smtClean="0"/>
              <a:t>Factors</a:t>
            </a:r>
            <a:r>
              <a:rPr lang="nb-NO" b="1" dirty="0" smtClean="0"/>
              <a:t>:</a:t>
            </a:r>
          </a:p>
          <a:p>
            <a:pPr marL="0" indent="0">
              <a:buNone/>
            </a:pPr>
            <a:r>
              <a:rPr lang="nb-NO" dirty="0" smtClean="0"/>
              <a:t>verb </a:t>
            </a:r>
            <a:r>
              <a:rPr lang="nb-NO" dirty="0" err="1" smtClean="0"/>
              <a:t>class</a:t>
            </a:r>
            <a:r>
              <a:rPr lang="nb-NO" dirty="0" smtClean="0"/>
              <a:t> (alternating vs. non-alternating)</a:t>
            </a:r>
          </a:p>
          <a:p>
            <a:pPr marL="0" indent="0">
              <a:buNone/>
            </a:pPr>
            <a:r>
              <a:rPr lang="nb-NO" dirty="0" smtClean="0"/>
              <a:t>vs.</a:t>
            </a:r>
          </a:p>
          <a:p>
            <a:pPr marL="0" indent="0">
              <a:buNone/>
            </a:pPr>
            <a:r>
              <a:rPr lang="nb-NO" dirty="0" err="1" smtClean="0"/>
              <a:t>givenness</a:t>
            </a:r>
            <a:r>
              <a:rPr lang="nb-NO" dirty="0" smtClean="0"/>
              <a:t> (</a:t>
            </a:r>
            <a:r>
              <a:rPr lang="nb-NO" dirty="0" err="1" smtClean="0"/>
              <a:t>referential</a:t>
            </a:r>
            <a:r>
              <a:rPr lang="nb-NO" dirty="0" smtClean="0"/>
              <a:t> </a:t>
            </a:r>
            <a:r>
              <a:rPr lang="nb-NO" dirty="0" err="1" smtClean="0"/>
              <a:t>distance</a:t>
            </a:r>
            <a:r>
              <a:rPr lang="nb-NO" dirty="0" smtClean="0"/>
              <a:t>); </a:t>
            </a:r>
            <a:r>
              <a:rPr lang="nb-NO" dirty="0" err="1" smtClean="0"/>
              <a:t>syntactic</a:t>
            </a:r>
            <a:r>
              <a:rPr lang="nb-NO" dirty="0" smtClean="0"/>
              <a:t> </a:t>
            </a:r>
            <a:r>
              <a:rPr lang="nb-NO" dirty="0" err="1" smtClean="0"/>
              <a:t>weight</a:t>
            </a:r>
            <a:r>
              <a:rPr lang="nb-NO" dirty="0" smtClean="0"/>
              <a:t> (# </a:t>
            </a:r>
            <a:r>
              <a:rPr lang="nb-NO" dirty="0" err="1" smtClean="0"/>
              <a:t>words</a:t>
            </a:r>
            <a:r>
              <a:rPr lang="nb-NO" dirty="0" smtClean="0"/>
              <a:t>); </a:t>
            </a:r>
            <a:r>
              <a:rPr lang="nb-NO" dirty="0" err="1" smtClean="0"/>
              <a:t>animacy</a:t>
            </a:r>
            <a:endParaRPr lang="nb-NO" dirty="0" smtClean="0"/>
          </a:p>
          <a:p>
            <a:pPr marL="0" indent="0">
              <a:buNone/>
            </a:pPr>
            <a:endParaRPr lang="nb-NO" dirty="0"/>
          </a:p>
          <a:p>
            <a:pPr marL="0" indent="0">
              <a:buNone/>
            </a:pPr>
            <a:r>
              <a:rPr lang="nb-NO" b="1" dirty="0" err="1" smtClean="0"/>
              <a:t>Result</a:t>
            </a:r>
            <a:r>
              <a:rPr lang="nb-NO" b="1" dirty="0" smtClean="0"/>
              <a:t>:</a:t>
            </a:r>
            <a:r>
              <a:rPr lang="nb-NO" dirty="0" smtClean="0"/>
              <a:t> not </a:t>
            </a:r>
            <a:r>
              <a:rPr lang="nb-NO" dirty="0" err="1" smtClean="0"/>
              <a:t>significant</a:t>
            </a:r>
            <a:r>
              <a:rPr lang="nb-NO" dirty="0" smtClean="0"/>
              <a:t>; </a:t>
            </a:r>
            <a:r>
              <a:rPr lang="nb-NO" dirty="0" err="1" smtClean="0"/>
              <a:t>no</a:t>
            </a:r>
            <a:r>
              <a:rPr lang="nb-NO" dirty="0" smtClean="0"/>
              <a:t> support for </a:t>
            </a:r>
            <a:r>
              <a:rPr lang="nb-NO" dirty="0" err="1" smtClean="0"/>
              <a:t>preemption</a:t>
            </a:r>
            <a:endParaRPr lang="nb-NO" dirty="0" smtClean="0"/>
          </a:p>
          <a:p>
            <a:pPr marL="0" indent="0">
              <a:buNone/>
            </a:pPr>
            <a:endParaRPr lang="nb-NO" dirty="0" smtClean="0"/>
          </a:p>
          <a:p>
            <a:pPr marL="0" indent="0">
              <a:buNone/>
            </a:pPr>
            <a:endParaRPr lang="nb-NO" dirty="0"/>
          </a:p>
        </p:txBody>
      </p:sp>
      <p:pic>
        <p:nvPicPr>
          <p:cNvPr id="4" name="Picture 3"/>
          <p:cNvPicPr>
            <a:picLocks noChangeAspect="1"/>
          </p:cNvPicPr>
          <p:nvPr/>
        </p:nvPicPr>
        <p:blipFill>
          <a:blip r:embed="rId2"/>
          <a:stretch>
            <a:fillRect/>
          </a:stretch>
        </p:blipFill>
        <p:spPr>
          <a:xfrm>
            <a:off x="6978842" y="0"/>
            <a:ext cx="2165157" cy="2165157"/>
          </a:xfrm>
          <a:prstGeom prst="rect">
            <a:avLst/>
          </a:prstGeom>
        </p:spPr>
      </p:pic>
    </p:spTree>
    <p:extLst>
      <p:ext uri="{BB962C8B-B14F-4D97-AF65-F5344CB8AC3E}">
        <p14:creationId xmlns:p14="http://schemas.microsoft.com/office/powerpoint/2010/main" val="2820970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5183" y="765839"/>
            <a:ext cx="8376972" cy="5998325"/>
          </a:xfrm>
          <a:prstGeom prst="rect">
            <a:avLst/>
          </a:prstGeom>
        </p:spPr>
      </p:pic>
      <p:sp>
        <p:nvSpPr>
          <p:cNvPr id="5" name="Title 1"/>
          <p:cNvSpPr txBox="1">
            <a:spLocks/>
          </p:cNvSpPr>
          <p:nvPr/>
        </p:nvSpPr>
        <p:spPr>
          <a:xfrm>
            <a:off x="670300" y="300207"/>
            <a:ext cx="7880116" cy="1216926"/>
          </a:xfrm>
          <a:prstGeom prst="rect">
            <a:avLst/>
          </a:prstGeom>
        </p:spPr>
        <p:txBody>
          <a:bodyPr/>
          <a:lstStyle>
            <a:lvl1pPr algn="l" defTabSz="457200" rtl="0" eaLnBrk="1" latinLnBrk="0" hangingPunct="1">
              <a:spcBef>
                <a:spcPct val="0"/>
              </a:spcBef>
              <a:buNone/>
              <a:defRPr sz="2600" b="1" i="0" kern="1200">
                <a:solidFill>
                  <a:schemeClr val="tx1"/>
                </a:solidFill>
                <a:latin typeface="Open Sans"/>
                <a:ea typeface="+mj-ea"/>
                <a:cs typeface="Open Sans"/>
              </a:defRPr>
            </a:lvl1pPr>
          </a:lstStyle>
          <a:p>
            <a:r>
              <a:rPr lang="nb-NO" dirty="0" err="1" smtClean="0"/>
              <a:t>Stefanowitsch</a:t>
            </a:r>
            <a:r>
              <a:rPr lang="nb-NO" dirty="0" smtClean="0"/>
              <a:t> 2011</a:t>
            </a:r>
          </a:p>
          <a:p>
            <a:r>
              <a:rPr lang="nb-NO" b="0" dirty="0" smtClean="0"/>
              <a:t>verb </a:t>
            </a:r>
            <a:r>
              <a:rPr lang="nb-NO" b="0" dirty="0" err="1" smtClean="0"/>
              <a:t>class</a:t>
            </a:r>
            <a:r>
              <a:rPr lang="nb-NO" b="0" dirty="0" smtClean="0"/>
              <a:t> vs. </a:t>
            </a:r>
            <a:r>
              <a:rPr lang="nb-NO" b="0" dirty="0" err="1" smtClean="0"/>
              <a:t>givenness</a:t>
            </a:r>
            <a:endParaRPr lang="nb-NO" b="0" dirty="0"/>
          </a:p>
        </p:txBody>
      </p:sp>
    </p:spTree>
    <p:extLst>
      <p:ext uri="{BB962C8B-B14F-4D97-AF65-F5344CB8AC3E}">
        <p14:creationId xmlns:p14="http://schemas.microsoft.com/office/powerpoint/2010/main" val="1512203903"/>
      </p:ext>
    </p:extLst>
  </p:cSld>
  <p:clrMapOvr>
    <a:masterClrMapping/>
  </p:clrMapOvr>
</p:sld>
</file>

<file path=ppt/theme/theme1.xml><?xml version="1.0" encoding="utf-8"?>
<a:theme xmlns:a="http://schemas.openxmlformats.org/drawingml/2006/main" name="What is Cog Lx">
  <a:themeElements>
    <a:clrScheme name="Egendefinert 5">
      <a:dk1>
        <a:sysClr val="windowText" lastClr="000000"/>
      </a:dk1>
      <a:lt1>
        <a:sysClr val="window" lastClr="FFFFFF"/>
      </a:lt1>
      <a:dk2>
        <a:srgbClr val="00617F"/>
      </a:dk2>
      <a:lt2>
        <a:srgbClr val="EEECE1"/>
      </a:lt2>
      <a:accent1>
        <a:srgbClr val="00617F"/>
      </a:accent1>
      <a:accent2>
        <a:srgbClr val="CB343B"/>
      </a:accent2>
      <a:accent3>
        <a:srgbClr val="15718F"/>
      </a:accent3>
      <a:accent4>
        <a:srgbClr val="59A1A2"/>
      </a:accent4>
      <a:accent5>
        <a:srgbClr val="26828C"/>
      </a:accent5>
      <a:accent6>
        <a:srgbClr val="DE7C00"/>
      </a:accent6>
      <a:hlink>
        <a:srgbClr val="007396"/>
      </a:hlink>
      <a:folHlink>
        <a:srgbClr val="A6BB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UiT Blå_lysblå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iT Blå_lysblå">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UiT Blå_lysblå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iT Blå_lysblå">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UiT Blå_lysblå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iT Blå_lysblå">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UiT Blå_lysblå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iT Blå_lysblå">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What is Cog Lx.potx</Template>
  <TotalTime>1438</TotalTime>
  <Words>3981</Words>
  <Application>Microsoft Macintosh PowerPoint</Application>
  <PresentationFormat>On-screen Show (4:3)</PresentationFormat>
  <Paragraphs>507</Paragraphs>
  <Slides>71</Slides>
  <Notes>7</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71</vt:i4>
      </vt:variant>
    </vt:vector>
  </HeadingPairs>
  <TitlesOfParts>
    <vt:vector size="74" baseType="lpstr">
      <vt:lpstr>What is Cog Lx</vt:lpstr>
      <vt:lpstr>Document</vt:lpstr>
      <vt:lpstr>Microsoft Word Document</vt:lpstr>
      <vt:lpstr>Use of Statistics in  Cognitive Linguistics</vt:lpstr>
      <vt:lpstr>This presentation has two parts</vt:lpstr>
      <vt:lpstr>PowerPoint Presentation</vt:lpstr>
      <vt:lpstr>PowerPoint Presentation</vt:lpstr>
      <vt:lpstr>The Quantitative Turn: 2008</vt:lpstr>
      <vt:lpstr>Statistical Methods and  How We are Using Them</vt:lpstr>
      <vt:lpstr>Chi-square:  Finding out whether there is a significant difference between distributions </vt:lpstr>
      <vt:lpstr>Chi-square: Stefanowitsch 2011</vt:lpstr>
      <vt:lpstr>PowerPoint Presentation</vt:lpstr>
      <vt:lpstr>PowerPoint Presentation</vt:lpstr>
      <vt:lpstr>Chi-square: Goldberg 2011</vt:lpstr>
      <vt:lpstr>PowerPoint Presentation</vt:lpstr>
      <vt:lpstr>Chi-square: Falck and Gibbs 2012</vt:lpstr>
      <vt:lpstr>PowerPoint Presentation</vt:lpstr>
      <vt:lpstr>PowerPoint Presentation</vt:lpstr>
      <vt:lpstr>Fisher test:  Finding out whether a value deviates significantly from the overall distribution </vt:lpstr>
      <vt:lpstr>Fisher test: Hampe 2011</vt:lpstr>
      <vt:lpstr>PowerPoint Presentation</vt:lpstr>
      <vt:lpstr>Exact Binomial test:  Finding out whether the distribution in a sample is significantly different from the distribution of a population </vt:lpstr>
      <vt:lpstr>Exact Binomial test: Gries 2011</vt:lpstr>
      <vt:lpstr>PowerPoint Presentation</vt:lpstr>
      <vt:lpstr>T-test and ANOVA:  Finding out whether group means  are significantly different from each other </vt:lpstr>
      <vt:lpstr>More about variance and ANOVA</vt:lpstr>
      <vt:lpstr>ANOVA: Dąbrowska et al. 2009 </vt:lpstr>
      <vt:lpstr>PowerPoint Presentation</vt:lpstr>
      <vt:lpstr>Correlation:  Finding significant relationships among values </vt:lpstr>
      <vt:lpstr>Correlation:  Ambridge &amp; Goldberg 2008</vt:lpstr>
      <vt:lpstr>PowerPoint Presentation</vt:lpstr>
      <vt:lpstr>Regression:  Finding significant relationships among values </vt:lpstr>
      <vt:lpstr>Regression: Diessel 2008 </vt:lpstr>
      <vt:lpstr>PowerPoint Presentation</vt:lpstr>
      <vt:lpstr>PowerPoint Presentation</vt:lpstr>
      <vt:lpstr>PowerPoint Presentation</vt:lpstr>
      <vt:lpstr>PowerPoint Presentation</vt:lpstr>
      <vt:lpstr>Mixed effects: Adding individual preferences into a regression model</vt:lpstr>
      <vt:lpstr>When do we need mixed effects models?</vt:lpstr>
      <vt:lpstr>Mixed Effects:  Zenner, Speelman,  &amp; Geeraerts  2012 </vt:lpstr>
      <vt:lpstr>PowerPoint Presentation</vt:lpstr>
      <vt:lpstr>PowerPoint Presentation</vt:lpstr>
      <vt:lpstr>Cluster analysis:  Finding out which items are grouped together </vt:lpstr>
      <vt:lpstr>Cluster analysis:  Janda &amp; Solovyev 2009</vt:lpstr>
      <vt:lpstr>PowerPoint Presentation</vt:lpstr>
      <vt:lpstr> </vt:lpstr>
      <vt:lpstr>Grammatical Profiles: TAM in Russian</vt:lpstr>
      <vt:lpstr>Crash course in Russian TAM</vt:lpstr>
      <vt:lpstr>Grammatical Profiles: TAM in Russian</vt:lpstr>
      <vt:lpstr>Grammatical Profiles: TAM in Russian</vt:lpstr>
      <vt:lpstr>PowerPoint Presentation</vt:lpstr>
      <vt:lpstr>PowerPoint Presentation</vt:lpstr>
      <vt:lpstr>Grammatical Profiles of Russian Verbs</vt:lpstr>
      <vt:lpstr>PowerPoint Presentation</vt:lpstr>
      <vt:lpstr>PowerPoint Presentation</vt:lpstr>
      <vt:lpstr>Imperfective imperative “be doing X!”</vt:lpstr>
      <vt:lpstr>Grammatical Profiles: Findings</vt:lpstr>
      <vt:lpstr>Semantic Profiles: “Empty” prefixes in Russian</vt:lpstr>
      <vt:lpstr>Semantic Profiles: “Empty” prefixes in Russian</vt:lpstr>
      <vt:lpstr>Semantic Profiles: “Empty” prefixes in Russian</vt:lpstr>
      <vt:lpstr>Semantic Profiles: “Empty” prefixes in Russian</vt:lpstr>
      <vt:lpstr>PowerPoint Presentation</vt:lpstr>
      <vt:lpstr>Semantic Profiles: Findings </vt:lpstr>
      <vt:lpstr>Semantic Profiles: Multipurpose Applications </vt:lpstr>
      <vt:lpstr>Radial Category Profiles: Ambipositions in North Saami</vt:lpstr>
      <vt:lpstr>Crash course in  North Saami ambipositions</vt:lpstr>
      <vt:lpstr>Radial Category Profiles:  North Saami ambipositions</vt:lpstr>
      <vt:lpstr>Radial Category Profiles:  North Saami ambipositions</vt:lpstr>
      <vt:lpstr>Radial Category Profiles:  North Saami ambipositions</vt:lpstr>
      <vt:lpstr>Radial categories: miehtá ‘over’ in newspapers</vt:lpstr>
      <vt:lpstr>Distribution of adpostitions</vt:lpstr>
      <vt:lpstr>Radial Category Profiles: Findings</vt:lpstr>
      <vt:lpstr>Radial Category Profiles: Multipurpose Applications</vt:lpstr>
      <vt:lpstr>PowerPoint Presentation</vt:lpstr>
    </vt:vector>
  </TitlesOfParts>
  <Company>Agendum 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Lysbilde 1</dc:title>
  <dc:creator>Ann Elin Hvidtsten</dc:creator>
  <cp:lastModifiedBy>Information Services</cp:lastModifiedBy>
  <cp:revision>72</cp:revision>
  <dcterms:created xsi:type="dcterms:W3CDTF">2013-07-19T20:12:50Z</dcterms:created>
  <dcterms:modified xsi:type="dcterms:W3CDTF">2015-02-26T07:31:20Z</dcterms:modified>
</cp:coreProperties>
</file>